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3.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4.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5.xml" ContentType="application/vnd.openxmlformats-officedocument.presentationml.tags+xml"/>
  <Override PartName="/ppt/notesSlides/notesSlide26.xml" ContentType="application/vnd.openxmlformats-officedocument.presentationml.notesSlide+xml"/>
  <Override PartName="/ppt/tags/tag16.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17.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18.xml" ContentType="application/vnd.openxmlformats-officedocument.presentationml.tag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19.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876" r:id="rId2"/>
    <p:sldId id="925" r:id="rId3"/>
    <p:sldId id="759" r:id="rId4"/>
    <p:sldId id="628" r:id="rId5"/>
    <p:sldId id="1058" r:id="rId6"/>
    <p:sldId id="926" r:id="rId7"/>
    <p:sldId id="927" r:id="rId8"/>
    <p:sldId id="788" r:id="rId9"/>
    <p:sldId id="928" r:id="rId10"/>
    <p:sldId id="956" r:id="rId11"/>
    <p:sldId id="930" r:id="rId12"/>
    <p:sldId id="932" r:id="rId13"/>
    <p:sldId id="886" r:id="rId14"/>
    <p:sldId id="936" r:id="rId15"/>
    <p:sldId id="955" r:id="rId16"/>
    <p:sldId id="942" r:id="rId17"/>
    <p:sldId id="957" r:id="rId18"/>
    <p:sldId id="944" r:id="rId19"/>
    <p:sldId id="946" r:id="rId20"/>
    <p:sldId id="947" r:id="rId21"/>
    <p:sldId id="948" r:id="rId22"/>
    <p:sldId id="952" r:id="rId23"/>
    <p:sldId id="966" r:id="rId24"/>
    <p:sldId id="967" r:id="rId25"/>
    <p:sldId id="968" r:id="rId26"/>
    <p:sldId id="972" r:id="rId27"/>
    <p:sldId id="976" r:id="rId28"/>
    <p:sldId id="977" r:id="rId29"/>
    <p:sldId id="978" r:id="rId30"/>
    <p:sldId id="979" r:id="rId31"/>
    <p:sldId id="980" r:id="rId32"/>
    <p:sldId id="981" r:id="rId33"/>
    <p:sldId id="987" r:id="rId34"/>
    <p:sldId id="984" r:id="rId35"/>
    <p:sldId id="985" r:id="rId36"/>
    <p:sldId id="990" r:id="rId37"/>
    <p:sldId id="995" r:id="rId38"/>
    <p:sldId id="996" r:id="rId39"/>
    <p:sldId id="1015" r:id="rId40"/>
    <p:sldId id="998" r:id="rId41"/>
    <p:sldId id="999" r:id="rId42"/>
    <p:sldId id="1009" r:id="rId43"/>
    <p:sldId id="1000" r:id="rId44"/>
    <p:sldId id="1001" r:id="rId45"/>
    <p:sldId id="1002" r:id="rId46"/>
    <p:sldId id="1003" r:id="rId47"/>
    <p:sldId id="1004" r:id="rId48"/>
    <p:sldId id="1021" r:id="rId49"/>
    <p:sldId id="1022" r:id="rId50"/>
    <p:sldId id="1035" r:id="rId51"/>
    <p:sldId id="1024" r:id="rId52"/>
    <p:sldId id="102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A59D93-BDDF-45F5-95F3-5D4B155236CB}" type="datetimeFigureOut">
              <a:rPr lang="en-US" smtClean="0"/>
              <a:t>1/18/2021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6791F7-3EB3-401B-B9B1-961D64F187A7}" type="slidenum">
              <a:rPr lang="en-US" smtClean="0"/>
              <a:t>‹#›</a:t>
            </a:fld>
            <a:endParaRPr lang="en-US"/>
          </a:p>
        </p:txBody>
      </p:sp>
    </p:spTree>
    <p:extLst>
      <p:ext uri="{BB962C8B-B14F-4D97-AF65-F5344CB8AC3E}">
        <p14:creationId xmlns:p14="http://schemas.microsoft.com/office/powerpoint/2010/main" val="2821473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b="0" dirty="0"/>
              <a:t>Cisco Networking Academy Program</a:t>
            </a:r>
          </a:p>
          <a:p>
            <a:pPr>
              <a:buFontTx/>
              <a:buNone/>
            </a:pPr>
            <a:r>
              <a:rPr lang="en-US" b="0" dirty="0"/>
              <a:t>Introduction to Networks v7.0 (ITN)</a:t>
            </a:r>
          </a:p>
          <a:p>
            <a:pPr>
              <a:buFontTx/>
              <a:buNone/>
            </a:pPr>
            <a:r>
              <a:rPr lang="en-US" sz="1200" b="0" dirty="0"/>
              <a:t>Module 1: Networking</a:t>
            </a:r>
            <a:r>
              <a:rPr lang="en-US" sz="1200" b="0" baseline="0" dirty="0"/>
              <a:t> Today</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508118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10</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1.2.3 – End Devices</a:t>
            </a:r>
            <a:endParaRPr lang="en-US" dirty="0"/>
          </a:p>
        </p:txBody>
      </p:sp>
    </p:spTree>
    <p:extLst>
      <p:ext uri="{BB962C8B-B14F-4D97-AF65-F5344CB8AC3E}">
        <p14:creationId xmlns:p14="http://schemas.microsoft.com/office/powerpoint/2010/main" val="3427554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1.2.4 – </a:t>
            </a:r>
            <a:r>
              <a:rPr lang="en-US" altLang="en-US" dirty="0"/>
              <a:t>Intermediary Network Devices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447941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12</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1.2.5 – </a:t>
            </a:r>
            <a:r>
              <a:rPr lang="en-US" altLang="en-US" dirty="0"/>
              <a:t>Network Media</a:t>
            </a:r>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dirty="0">
                <a:effectLst/>
              </a:rPr>
              <a:t>1.2.6 – Check Your Understanding – Network Components</a:t>
            </a:r>
            <a:endParaRPr lang="en-US" dirty="0"/>
          </a:p>
        </p:txBody>
      </p:sp>
    </p:spTree>
    <p:extLst>
      <p:ext uri="{BB962C8B-B14F-4D97-AF65-F5344CB8AC3E}">
        <p14:creationId xmlns:p14="http://schemas.microsoft.com/office/powerpoint/2010/main" val="3427554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1.3 – </a:t>
            </a:r>
            <a:r>
              <a:rPr lang="en-US" sz="1200" dirty="0">
                <a:solidFill>
                  <a:schemeClr val="accent5">
                    <a:lumMod val="40000"/>
                    <a:lumOff val="60000"/>
                  </a:schemeClr>
                </a:solidFill>
              </a:rPr>
              <a:t>Network Representations and Topologies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96818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1.3 – </a:t>
            </a:r>
            <a:r>
              <a:rPr lang="en-US" sz="1200" dirty="0">
                <a:solidFill>
                  <a:schemeClr val="accent5">
                    <a:lumMod val="40000"/>
                    <a:lumOff val="60000"/>
                  </a:schemeClr>
                </a:solidFill>
              </a:rPr>
              <a:t>Network Representations and Topologies</a:t>
            </a:r>
            <a:endParaRPr lang="en-GB" b="0" dirty="0"/>
          </a:p>
          <a:p>
            <a:pPr>
              <a:lnSpc>
                <a:spcPct val="80000"/>
              </a:lnSpc>
              <a:buFontTx/>
              <a:buNone/>
            </a:pPr>
            <a:r>
              <a:rPr lang="en-US" dirty="0">
                <a:latin typeface="Arial" charset="0"/>
              </a:rPr>
              <a:t>1.3.1 – Network</a:t>
            </a:r>
            <a:r>
              <a:rPr lang="en-US" baseline="0" dirty="0">
                <a:latin typeface="Arial" charset="0"/>
              </a:rPr>
              <a:t> Representations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25158769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1.3 – </a:t>
            </a:r>
            <a:r>
              <a:rPr lang="en-US" sz="1200" dirty="0">
                <a:solidFill>
                  <a:schemeClr val="accent5">
                    <a:lumMod val="40000"/>
                    <a:lumOff val="60000"/>
                  </a:schemeClr>
                </a:solidFill>
              </a:rPr>
              <a:t>Network Representations and Topologies</a:t>
            </a:r>
            <a:endParaRPr lang="en-GB" b="0" dirty="0"/>
          </a:p>
          <a:p>
            <a:pPr>
              <a:lnSpc>
                <a:spcPct val="80000"/>
              </a:lnSpc>
              <a:buFontTx/>
              <a:buNone/>
            </a:pPr>
            <a:r>
              <a:rPr lang="en-US" dirty="0">
                <a:latin typeface="Arial" charset="0"/>
              </a:rPr>
              <a:t>1.3.2 – Topology Diagrams</a:t>
            </a:r>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dirty="0">
                <a:effectLst/>
              </a:rPr>
              <a:t>1.3.3 – Check Your Understanding – Network Representation and Topologies</a:t>
            </a:r>
            <a:endParaRPr lang="en-US" dirty="0"/>
          </a:p>
          <a:p>
            <a:pPr>
              <a:lnSpc>
                <a:spcPct val="80000"/>
              </a:lnSpc>
              <a:buFontTx/>
              <a:buNone/>
            </a:pP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4260711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9681813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r>
              <a:rPr lang="en-US" dirty="0"/>
              <a:t>1.4.1</a:t>
            </a:r>
            <a:r>
              <a:rPr lang="en-US" baseline="0" dirty="0"/>
              <a:t> – Networks of Many Sizes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4278440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18</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r>
              <a:rPr lang="en-US" dirty="0"/>
              <a:t>1.4.2</a:t>
            </a:r>
            <a:r>
              <a:rPr lang="en-US" baseline="0" dirty="0"/>
              <a:t> – </a:t>
            </a:r>
            <a:r>
              <a:rPr lang="en-US" altLang="en-US" dirty="0"/>
              <a:t>LANs and WANs</a:t>
            </a:r>
            <a:endParaRPr lang="en-US" dirty="0"/>
          </a:p>
        </p:txBody>
      </p:sp>
    </p:spTree>
    <p:extLst>
      <p:ext uri="{BB962C8B-B14F-4D97-AF65-F5344CB8AC3E}">
        <p14:creationId xmlns:p14="http://schemas.microsoft.com/office/powerpoint/2010/main" val="34275545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r>
              <a:rPr lang="en-US" dirty="0"/>
              <a:t>1.4.2</a:t>
            </a:r>
            <a:r>
              <a:rPr lang="en-US" baseline="0" dirty="0"/>
              <a:t> – </a:t>
            </a:r>
            <a:r>
              <a:rPr lang="en-US" altLang="en-US" dirty="0"/>
              <a:t>LANs and WANs (cont.)</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4260711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0A313ED8-785B-4D16-9B17-4143385249B9}" type="slidenum">
              <a:rPr lang="en-US" sz="800" b="0"/>
              <a:pPr algn="r"/>
              <a:t>2</a:t>
            </a:fld>
            <a:endParaRPr lang="en-US" sz="800" b="0"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a:t>1 – Networking Today</a:t>
            </a:r>
          </a:p>
          <a:p>
            <a:r>
              <a:rPr lang="en-GB" dirty="0"/>
              <a:t>1.0.2 – What will I learn to do in this module?</a:t>
            </a:r>
          </a:p>
        </p:txBody>
      </p:sp>
    </p:spTree>
    <p:extLst>
      <p:ext uri="{BB962C8B-B14F-4D97-AF65-F5344CB8AC3E}">
        <p14:creationId xmlns:p14="http://schemas.microsoft.com/office/powerpoint/2010/main" val="15879240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r>
              <a:rPr lang="en-US" dirty="0"/>
              <a:t>1.4.3</a:t>
            </a:r>
            <a:r>
              <a:rPr lang="en-US" baseline="0" dirty="0"/>
              <a:t> – </a:t>
            </a:r>
            <a:r>
              <a:rPr lang="en-US" dirty="0">
                <a:latin typeface="Arial" charset="0"/>
              </a:rPr>
              <a:t>The</a:t>
            </a:r>
            <a:r>
              <a:rPr lang="en-US" baseline="0" dirty="0">
                <a:latin typeface="Arial" charset="0"/>
              </a:rPr>
              <a:t> Internet</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2343177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1.4 – </a:t>
            </a:r>
            <a:r>
              <a:rPr lang="en-US" sz="1200" dirty="0">
                <a:solidFill>
                  <a:schemeClr val="accent5">
                    <a:lumMod val="40000"/>
                    <a:lumOff val="60000"/>
                  </a:schemeClr>
                </a:solidFill>
              </a:rPr>
              <a:t>Common Types of Networks</a:t>
            </a:r>
            <a:endParaRPr lang="en-GB" b="0" dirty="0"/>
          </a:p>
          <a:p>
            <a:r>
              <a:rPr lang="en-US" dirty="0"/>
              <a:t>1.4.4</a:t>
            </a:r>
            <a:r>
              <a:rPr lang="en-US" baseline="0" dirty="0"/>
              <a:t> </a:t>
            </a:r>
            <a:r>
              <a:rPr lang="en-US" dirty="0">
                <a:latin typeface="Arial" charset="0"/>
              </a:rPr>
              <a:t>– Intranets</a:t>
            </a:r>
            <a:r>
              <a:rPr lang="en-US" baseline="0" dirty="0">
                <a:latin typeface="Arial" charset="0"/>
              </a:rPr>
              <a:t> and Extranets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effectLst/>
              </a:rPr>
              <a:t>1.4.5 – Check Your Understanding – Common Types of Networks</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3174342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968181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1.5.1 – Internet Access Technologies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3179574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1.5.2 – Home and Small Office Internet Connections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29126298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1.5.3 – Businesses Internet Connections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9392875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1.5.5 – The Converging Network</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10162150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1.5.5 – The Converging Network (Cont.)</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26128918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1.5.5 – </a:t>
            </a:r>
            <a:r>
              <a:rPr lang="en-US" dirty="0"/>
              <a:t>Video – Download and Install Packet Tracer</a:t>
            </a:r>
          </a:p>
        </p:txBody>
      </p:sp>
      <p:sp>
        <p:nvSpPr>
          <p:cNvPr id="4" name="Slide Number Placeholder 3"/>
          <p:cNvSpPr>
            <a:spLocks noGrp="1"/>
          </p:cNvSpPr>
          <p:nvPr>
            <p:ph type="sldNum" sz="quarter" idx="10"/>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16862446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1.5.6 – </a:t>
            </a:r>
            <a:r>
              <a:rPr lang="en-US" dirty="0"/>
              <a:t>Video – Getting Started in Cisco Packet Tracer</a:t>
            </a:r>
          </a:p>
        </p:txBody>
      </p:sp>
      <p:sp>
        <p:nvSpPr>
          <p:cNvPr id="4" name="Slide Number Placeholder 3"/>
          <p:cNvSpPr>
            <a:spLocks noGrp="1"/>
          </p:cNvSpPr>
          <p:nvPr>
            <p:ph type="sldNum" sz="quarter" idx="10"/>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127313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sz="1200" b="0" dirty="0"/>
              <a:t>1 – Networking Today</a:t>
            </a:r>
          </a:p>
          <a:p>
            <a:pPr>
              <a:buFontTx/>
              <a:buNone/>
            </a:pPr>
            <a:r>
              <a:rPr lang="en-US" sz="1200" b="0" dirty="0"/>
              <a:t>1.1 – Networks</a:t>
            </a:r>
            <a:r>
              <a:rPr lang="en-US" sz="1200" b="0" baseline="0" dirty="0"/>
              <a:t> Affect Our Lives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1.5 – </a:t>
            </a:r>
            <a:r>
              <a:rPr lang="en-US" sz="1200" dirty="0">
                <a:solidFill>
                  <a:schemeClr val="accent5">
                    <a:lumMod val="40000"/>
                    <a:lumOff val="60000"/>
                  </a:schemeClr>
                </a:solidFill>
              </a:rPr>
              <a:t>Internet Connections</a:t>
            </a:r>
            <a:endParaRPr lang="en-GB" b="0" dirty="0"/>
          </a:p>
          <a:p>
            <a:pPr>
              <a:lnSpc>
                <a:spcPct val="80000"/>
              </a:lnSpc>
              <a:buFontTx/>
              <a:buNone/>
            </a:pPr>
            <a:r>
              <a:rPr lang="en-US" dirty="0">
                <a:latin typeface="Arial" charset="0"/>
              </a:rPr>
              <a:t>1.5.7 – </a:t>
            </a:r>
            <a:r>
              <a:rPr lang="en-US" dirty="0"/>
              <a:t>Packet Tracer – Network Representation</a:t>
            </a:r>
          </a:p>
        </p:txBody>
      </p:sp>
      <p:sp>
        <p:nvSpPr>
          <p:cNvPr id="4" name="Slide Number Placeholder 3"/>
          <p:cNvSpPr>
            <a:spLocks noGrp="1"/>
          </p:cNvSpPr>
          <p:nvPr>
            <p:ph type="sldNum" sz="quarter" idx="10"/>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35962847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2573015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pPr>
              <a:lnSpc>
                <a:spcPct val="80000"/>
              </a:lnSpc>
              <a:buFontTx/>
              <a:buNone/>
            </a:pPr>
            <a:r>
              <a:rPr lang="en-US" dirty="0">
                <a:latin typeface="Arial" charset="0"/>
              </a:rPr>
              <a:t>1.6.1 – Network Architecture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12518452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pPr>
              <a:lnSpc>
                <a:spcPct val="80000"/>
              </a:lnSpc>
              <a:buFontTx/>
              <a:buNone/>
            </a:pPr>
            <a:r>
              <a:rPr lang="en-US" dirty="0">
                <a:latin typeface="Arial" charset="0"/>
              </a:rPr>
              <a:t>1.6.2 – Fault</a:t>
            </a:r>
            <a:r>
              <a:rPr lang="en-US" baseline="0" dirty="0">
                <a:latin typeface="Arial" charset="0"/>
              </a:rPr>
              <a:t> Tolerance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6403320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pPr>
              <a:lnSpc>
                <a:spcPct val="80000"/>
              </a:lnSpc>
              <a:buFontTx/>
              <a:buNone/>
            </a:pPr>
            <a:r>
              <a:rPr lang="en-US" dirty="0">
                <a:latin typeface="Arial" charset="0"/>
              </a:rPr>
              <a:t>1.6.3 – Scalability</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24003054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pPr>
              <a:lnSpc>
                <a:spcPct val="80000"/>
              </a:lnSpc>
              <a:buFontTx/>
              <a:buNone/>
            </a:pPr>
            <a:r>
              <a:rPr lang="en-US" dirty="0">
                <a:latin typeface="Arial" charset="0"/>
              </a:rPr>
              <a:t>1.6.4 – Quality of Service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24154334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1.6 – </a:t>
            </a:r>
            <a:r>
              <a:rPr lang="en-US" sz="1200" dirty="0">
                <a:solidFill>
                  <a:schemeClr val="accent5">
                    <a:lumMod val="40000"/>
                    <a:lumOff val="60000"/>
                  </a:schemeClr>
                </a:solidFill>
              </a:rPr>
              <a:t>Reliable Networks</a:t>
            </a:r>
            <a:endParaRPr lang="en-GB" b="0" dirty="0"/>
          </a:p>
          <a:p>
            <a:pPr>
              <a:lnSpc>
                <a:spcPct val="80000"/>
              </a:lnSpc>
              <a:buFontTx/>
              <a:buNone/>
            </a:pPr>
            <a:r>
              <a:rPr lang="en-US" dirty="0">
                <a:latin typeface="Arial" charset="0"/>
              </a:rPr>
              <a:t>1.6.5 – Network Security</a:t>
            </a:r>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dirty="0">
                <a:effectLst/>
              </a:rPr>
              <a:t>1.6.6 – Check Your Understanding – Reliable Networks</a:t>
            </a:r>
            <a:endParaRPr lang="en-US" dirty="0"/>
          </a:p>
          <a:p>
            <a:pPr>
              <a:lnSpc>
                <a:spcPct val="80000"/>
              </a:lnSpc>
              <a:buFontTx/>
              <a:buNone/>
            </a:pP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38052331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buFontTx/>
              <a:buNone/>
            </a:pP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30651753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1.7.1 – Recent</a:t>
            </a:r>
            <a:r>
              <a:rPr lang="en-US" baseline="0" dirty="0">
                <a:latin typeface="Arial" charset="0"/>
              </a:rPr>
              <a:t> Trends</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29884006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1.7.2 – Bring Your Own Device (BYOD)</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976922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4</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1.1 – Networks Affect our Lives</a:t>
            </a:r>
          </a:p>
          <a:p>
            <a:pPr>
              <a:lnSpc>
                <a:spcPct val="80000"/>
              </a:lnSpc>
              <a:buFontTx/>
              <a:buNone/>
            </a:pPr>
            <a:r>
              <a:rPr lang="en-US" sz="1200" kern="1200" dirty="0">
                <a:solidFill>
                  <a:schemeClr val="tx1"/>
                </a:solidFill>
                <a:latin typeface="Arial" charset="0"/>
                <a:ea typeface="ＭＳ Ｐゴシック" charset="0"/>
                <a:cs typeface="ＭＳ Ｐゴシック" charset="0"/>
              </a:rPr>
              <a:t>1.1.1 – </a:t>
            </a:r>
            <a:r>
              <a:rPr lang="en-US" altLang="en-US" dirty="0"/>
              <a:t>Networks Connect Us</a:t>
            </a:r>
            <a:endParaRPr lang="en-US" sz="1200" kern="1200" dirty="0">
              <a:solidFill>
                <a:schemeClr val="tx1"/>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35251901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1.7.3 – Online Collaboration</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18009945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1.7.4 – Video Communication</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39926566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1.7.5 – </a:t>
            </a:r>
            <a:r>
              <a:rPr lang="en-US" altLang="en-US" dirty="0"/>
              <a:t>Video – Cisco WebEx for Huddles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26671963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1.7.6 – Cloud Computing</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15367912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1.7.6 – Cloud Computing (Cont.)</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9990140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1.7.7 – Technology</a:t>
            </a:r>
            <a:r>
              <a:rPr lang="en-US" baseline="0" dirty="0">
                <a:latin typeface="Arial" charset="0"/>
              </a:rPr>
              <a:t> Trends in the Home</a:t>
            </a:r>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30888521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1.7.8 – Powerline Networking</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46</a:t>
            </a:fld>
            <a:endParaRPr lang="en-US" dirty="0">
              <a:solidFill>
                <a:prstClr val="black"/>
              </a:solidFill>
            </a:endParaRPr>
          </a:p>
        </p:txBody>
      </p:sp>
    </p:spTree>
    <p:extLst>
      <p:ext uri="{BB962C8B-B14F-4D97-AF65-F5344CB8AC3E}">
        <p14:creationId xmlns:p14="http://schemas.microsoft.com/office/powerpoint/2010/main" val="16049998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1.7 – </a:t>
            </a:r>
            <a:r>
              <a:rPr lang="en-US" sz="1200" dirty="0">
                <a:solidFill>
                  <a:schemeClr val="accent5">
                    <a:lumMod val="40000"/>
                    <a:lumOff val="60000"/>
                  </a:schemeClr>
                </a:solidFill>
              </a:rPr>
              <a:t>Network Trends</a:t>
            </a:r>
            <a:endParaRPr lang="en-GB" b="0" dirty="0"/>
          </a:p>
          <a:p>
            <a:pPr>
              <a:lnSpc>
                <a:spcPct val="80000"/>
              </a:lnSpc>
              <a:buFontTx/>
              <a:buNone/>
            </a:pPr>
            <a:r>
              <a:rPr lang="en-US" dirty="0">
                <a:latin typeface="Arial" charset="0"/>
              </a:rPr>
              <a:t>1.7.9 – Wireless Broadband</a:t>
            </a:r>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dirty="0">
                <a:effectLst/>
              </a:rPr>
              <a:t>1.7.10 – Check Your Understanding – Network Trends</a:t>
            </a:r>
            <a:endParaRPr lang="en-US" dirty="0"/>
          </a:p>
          <a:p>
            <a:pPr>
              <a:lnSpc>
                <a:spcPct val="80000"/>
              </a:lnSpc>
              <a:buFontTx/>
              <a:buNone/>
            </a:pP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330477242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1.8 – </a:t>
            </a:r>
            <a:r>
              <a:rPr lang="en-US" sz="1200" dirty="0">
                <a:solidFill>
                  <a:schemeClr val="accent5">
                    <a:lumMod val="40000"/>
                    <a:lumOff val="60000"/>
                  </a:schemeClr>
                </a:solidFill>
              </a:rPr>
              <a:t>Network Security</a:t>
            </a:r>
            <a:endParaRPr lang="en-GB" b="0" dirty="0"/>
          </a:p>
          <a:p>
            <a:pPr>
              <a:buFontTx/>
              <a:buNone/>
            </a:pPr>
            <a:endParaRPr lang="en-GB" b="0"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48</a:t>
            </a:fld>
            <a:endParaRPr lang="en-US" dirty="0">
              <a:solidFill>
                <a:prstClr val="black"/>
              </a:solidFill>
            </a:endParaRPr>
          </a:p>
        </p:txBody>
      </p:sp>
    </p:spTree>
    <p:extLst>
      <p:ext uri="{BB962C8B-B14F-4D97-AF65-F5344CB8AC3E}">
        <p14:creationId xmlns:p14="http://schemas.microsoft.com/office/powerpoint/2010/main" val="36408244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1.8 – </a:t>
            </a:r>
            <a:r>
              <a:rPr lang="en-US" sz="1200" dirty="0">
                <a:solidFill>
                  <a:schemeClr val="accent5">
                    <a:lumMod val="40000"/>
                    <a:lumOff val="60000"/>
                  </a:schemeClr>
                </a:solidFill>
              </a:rPr>
              <a:t>Network Security</a:t>
            </a:r>
            <a:endParaRPr lang="en-GB" b="0" dirty="0"/>
          </a:p>
          <a:p>
            <a:pPr>
              <a:lnSpc>
                <a:spcPct val="80000"/>
              </a:lnSpc>
              <a:buFontTx/>
              <a:buNone/>
            </a:pPr>
            <a:r>
              <a:rPr lang="en-US" dirty="0">
                <a:latin typeface="Arial" charset="0"/>
              </a:rPr>
              <a:t>1.8.1 – Security</a:t>
            </a:r>
            <a:r>
              <a:rPr lang="en-US" baseline="0" dirty="0">
                <a:latin typeface="Arial" charset="0"/>
              </a:rPr>
              <a:t> Threats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1077765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pPr/>
              <a:t>5</a:t>
            </a:fld>
            <a:endParaRPr lang="en-US" altLang="en-US" sz="80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1.1 – Networks Affect our Lives</a:t>
            </a:r>
          </a:p>
          <a:p>
            <a:pPr>
              <a:lnSpc>
                <a:spcPct val="80000"/>
              </a:lnSpc>
              <a:buFontTx/>
              <a:buNone/>
            </a:pPr>
            <a:r>
              <a:rPr lang="en-US" sz="1200" kern="1200" dirty="0">
                <a:solidFill>
                  <a:schemeClr val="tx1"/>
                </a:solidFill>
                <a:latin typeface="Arial" charset="0"/>
                <a:ea typeface="ＭＳ Ｐゴシック" charset="0"/>
                <a:cs typeface="ＭＳ Ｐゴシック" charset="0"/>
              </a:rPr>
              <a:t>1.1.2 – </a:t>
            </a:r>
            <a:r>
              <a:rPr lang="en-US" altLang="en-US" dirty="0"/>
              <a:t>Video – The Cisco Networking Academy Learning Experience</a:t>
            </a:r>
            <a:endParaRPr lang="en-US" sz="1200" kern="1200" dirty="0">
              <a:solidFill>
                <a:schemeClr val="tx1"/>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30705504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1.8 – </a:t>
            </a:r>
            <a:r>
              <a:rPr lang="en-US" sz="1200" dirty="0">
                <a:solidFill>
                  <a:schemeClr val="accent5">
                    <a:lumMod val="40000"/>
                    <a:lumOff val="60000"/>
                  </a:schemeClr>
                </a:solidFill>
              </a:rPr>
              <a:t>Network Security</a:t>
            </a:r>
            <a:endParaRPr lang="en-GB" b="0" dirty="0"/>
          </a:p>
          <a:p>
            <a:pPr>
              <a:lnSpc>
                <a:spcPct val="80000"/>
              </a:lnSpc>
              <a:buFontTx/>
              <a:buNone/>
            </a:pPr>
            <a:r>
              <a:rPr lang="en-US" dirty="0">
                <a:latin typeface="Arial" charset="0"/>
              </a:rPr>
              <a:t>1.8.1 – Security</a:t>
            </a:r>
            <a:r>
              <a:rPr lang="en-US" baseline="0" dirty="0">
                <a:latin typeface="Arial" charset="0"/>
              </a:rPr>
              <a:t> Threats (Cont.)</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317012754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1.8 – </a:t>
            </a:r>
            <a:r>
              <a:rPr lang="en-US" sz="1200" dirty="0">
                <a:solidFill>
                  <a:schemeClr val="accent5">
                    <a:lumMod val="40000"/>
                    <a:lumOff val="60000"/>
                  </a:schemeClr>
                </a:solidFill>
              </a:rPr>
              <a:t>Network Security</a:t>
            </a:r>
            <a:endParaRPr lang="en-GB" b="0" dirty="0"/>
          </a:p>
          <a:p>
            <a:pPr>
              <a:lnSpc>
                <a:spcPct val="80000"/>
              </a:lnSpc>
              <a:buFontTx/>
              <a:buNone/>
            </a:pPr>
            <a:r>
              <a:rPr lang="en-US" dirty="0">
                <a:latin typeface="Arial" charset="0"/>
              </a:rPr>
              <a:t>1.8.2 – Security</a:t>
            </a:r>
            <a:r>
              <a:rPr lang="en-US" baseline="0" dirty="0">
                <a:latin typeface="Arial" charset="0"/>
              </a:rPr>
              <a:t> Solutions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51</a:t>
            </a:fld>
            <a:endParaRPr lang="en-US" dirty="0">
              <a:solidFill>
                <a:prstClr val="black"/>
              </a:solidFill>
            </a:endParaRPr>
          </a:p>
        </p:txBody>
      </p:sp>
    </p:spTree>
    <p:extLst>
      <p:ext uri="{BB962C8B-B14F-4D97-AF65-F5344CB8AC3E}">
        <p14:creationId xmlns:p14="http://schemas.microsoft.com/office/powerpoint/2010/main" val="256379612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1.8 – </a:t>
            </a:r>
            <a:r>
              <a:rPr lang="en-US" sz="1200" dirty="0">
                <a:solidFill>
                  <a:schemeClr val="accent5">
                    <a:lumMod val="40000"/>
                    <a:lumOff val="60000"/>
                  </a:schemeClr>
                </a:solidFill>
              </a:rPr>
              <a:t>Network Security</a:t>
            </a:r>
            <a:endParaRPr lang="en-GB" b="0" dirty="0"/>
          </a:p>
          <a:p>
            <a:pPr>
              <a:lnSpc>
                <a:spcPct val="80000"/>
              </a:lnSpc>
              <a:buFontTx/>
              <a:buNone/>
            </a:pPr>
            <a:r>
              <a:rPr lang="en-US" dirty="0">
                <a:latin typeface="Arial" charset="0"/>
              </a:rPr>
              <a:t>1.8.2 – Security</a:t>
            </a:r>
            <a:r>
              <a:rPr lang="en-US" baseline="0" dirty="0">
                <a:latin typeface="Arial" charset="0"/>
              </a:rPr>
              <a:t> Solutions (Cont.)</a:t>
            </a:r>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dirty="0">
                <a:effectLst/>
              </a:rPr>
              <a:t>1.8.3 – Check Your Understanding – Network Security</a:t>
            </a:r>
            <a:endParaRPr lang="en-US" dirty="0"/>
          </a:p>
          <a:p>
            <a:pPr>
              <a:lnSpc>
                <a:spcPct val="80000"/>
              </a:lnSpc>
              <a:buFontTx/>
              <a:buNone/>
            </a:pP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52</a:t>
            </a:fld>
            <a:endParaRPr lang="en-US" dirty="0">
              <a:solidFill>
                <a:prstClr val="black"/>
              </a:solidFill>
            </a:endParaRPr>
          </a:p>
        </p:txBody>
      </p:sp>
    </p:spTree>
    <p:extLst>
      <p:ext uri="{BB962C8B-B14F-4D97-AF65-F5344CB8AC3E}">
        <p14:creationId xmlns:p14="http://schemas.microsoft.com/office/powerpoint/2010/main" val="3080463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6</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1.1 – Networks Affect our Lives</a:t>
            </a:r>
          </a:p>
          <a:p>
            <a:pPr>
              <a:lnSpc>
                <a:spcPct val="80000"/>
              </a:lnSpc>
              <a:buFontTx/>
              <a:buNone/>
            </a:pPr>
            <a:r>
              <a:rPr lang="en-US" dirty="0">
                <a:latin typeface="Arial" charset="0"/>
              </a:rPr>
              <a:t>1.1.3</a:t>
            </a:r>
            <a:r>
              <a:rPr lang="en-US" baseline="0" dirty="0">
                <a:latin typeface="Arial" charset="0"/>
              </a:rPr>
              <a:t> No Boundaries</a:t>
            </a:r>
          </a:p>
          <a:p>
            <a:pPr>
              <a:lnSpc>
                <a:spcPct val="80000"/>
              </a:lnSpc>
              <a:buFontTx/>
              <a:buNone/>
            </a:pPr>
            <a:endParaRPr lang="en-US" dirty="0"/>
          </a:p>
        </p:txBody>
      </p:sp>
    </p:spTree>
    <p:extLst>
      <p:ext uri="{BB962C8B-B14F-4D97-AF65-F5344CB8AC3E}">
        <p14:creationId xmlns:p14="http://schemas.microsoft.com/office/powerpoint/2010/main" val="7853359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8</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a:p>
            <a:pPr>
              <a:lnSpc>
                <a:spcPct val="80000"/>
              </a:lnSpc>
              <a:buFontTx/>
              <a:buNone/>
            </a:pPr>
            <a:r>
              <a:rPr lang="en-US" sz="1200" kern="1200" dirty="0">
                <a:solidFill>
                  <a:schemeClr val="tx1"/>
                </a:solidFill>
                <a:latin typeface="Arial" charset="0"/>
                <a:ea typeface="ＭＳ Ｐゴシック" charset="0"/>
                <a:cs typeface="ＭＳ Ｐゴシック" charset="0"/>
              </a:rPr>
              <a:t>1.2.1– Host Roles</a:t>
            </a:r>
          </a:p>
        </p:txBody>
      </p:sp>
    </p:spTree>
    <p:extLst>
      <p:ext uri="{BB962C8B-B14F-4D97-AF65-F5344CB8AC3E}">
        <p14:creationId xmlns:p14="http://schemas.microsoft.com/office/powerpoint/2010/main" val="3427554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fld id="{04267211-205D-47E8-9F29-7E4C01D43DC3}" type="slidenum">
              <a:rPr lang="en-US" altLang="en-US" sz="800" smtClean="0">
                <a:solidFill>
                  <a:prstClr val="black"/>
                </a:solidFill>
              </a:rPr>
              <a:pPr/>
              <a:t>9</a:t>
            </a:fld>
            <a:endParaRPr lang="en-US" altLang="en-US" sz="800" dirty="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a:solidFill>
                  <a:schemeClr val="tx1"/>
                </a:solidFill>
                <a:latin typeface="Arial" charset="0"/>
                <a:ea typeface="ＭＳ Ｐゴシック" charset="0"/>
                <a:cs typeface="ＭＳ Ｐゴシック" charset="0"/>
              </a:rPr>
              <a:t>1 – Networking Today</a:t>
            </a:r>
          </a:p>
          <a:p>
            <a:pPr>
              <a:lnSpc>
                <a:spcPct val="80000"/>
              </a:lnSpc>
              <a:buFontTx/>
              <a:buNone/>
            </a:pPr>
            <a:r>
              <a:rPr lang="en-US" sz="1200" kern="1200" dirty="0">
                <a:solidFill>
                  <a:schemeClr val="tx1"/>
                </a:solidFill>
                <a:latin typeface="Arial" charset="0"/>
                <a:ea typeface="ＭＳ Ｐゴシック" charset="0"/>
                <a:cs typeface="ＭＳ Ｐゴシック" charset="0"/>
              </a:rPr>
              <a:t>1.2 – Network</a:t>
            </a:r>
            <a:r>
              <a:rPr lang="en-US" sz="1200" kern="1200" baseline="0" dirty="0">
                <a:solidFill>
                  <a:schemeClr val="tx1"/>
                </a:solidFill>
                <a:latin typeface="Arial" charset="0"/>
                <a:ea typeface="ＭＳ Ｐゴシック" charset="0"/>
                <a:cs typeface="ＭＳ Ｐゴシック" charset="0"/>
              </a:rPr>
              <a:t> Components</a:t>
            </a:r>
            <a:endParaRPr lang="en-US" dirty="0"/>
          </a:p>
          <a:p>
            <a:pPr marL="0" marR="0" lvl="0" indent="0" algn="l" defTabSz="457200" rtl="0" eaLnBrk="1" fontAlgn="auto" latinLnBrk="0" hangingPunct="1">
              <a:lnSpc>
                <a:spcPct val="80000"/>
              </a:lnSpc>
              <a:spcBef>
                <a:spcPts val="0"/>
              </a:spcBef>
              <a:spcAft>
                <a:spcPts val="0"/>
              </a:spcAft>
              <a:buClrTx/>
              <a:buSzTx/>
              <a:buFontTx/>
              <a:buNone/>
              <a:tabLst/>
              <a:defRPr/>
            </a:pPr>
            <a:r>
              <a:rPr lang="en-US" sz="1200" kern="1200" dirty="0">
                <a:solidFill>
                  <a:schemeClr val="tx1"/>
                </a:solidFill>
                <a:latin typeface="Arial" charset="0"/>
                <a:ea typeface="ＭＳ Ｐゴシック" charset="0"/>
                <a:cs typeface="ＭＳ Ｐゴシック" charset="0"/>
              </a:rPr>
              <a:t>1.2.2 – Peer-to-Peer</a:t>
            </a:r>
            <a:endParaRPr lang="en-US" dirty="0"/>
          </a:p>
          <a:p>
            <a:pPr>
              <a:lnSpc>
                <a:spcPct val="80000"/>
              </a:lnSpc>
              <a:buFontTx/>
              <a:buNone/>
            </a:pPr>
            <a:endParaRPr lang="en-US" dirty="0"/>
          </a:p>
        </p:txBody>
      </p:sp>
    </p:spTree>
    <p:extLst>
      <p:ext uri="{BB962C8B-B14F-4D97-AF65-F5344CB8AC3E}">
        <p14:creationId xmlns:p14="http://schemas.microsoft.com/office/powerpoint/2010/main" val="3427554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0D933-9F0E-4EF3-8B0A-8D61DC4B7B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4CEFD2-1A64-4DA9-A246-69D4F03B22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209B27-85BA-4AAC-8C82-38EF224FDA40}"/>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712061F7-0B8B-4C40-8F44-18743B56F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3338DC-99E6-4335-9D12-CB4DE5AEB8E1}"/>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3838013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EF961-7722-494E-B453-A6747C8B70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C08551-07C6-4AF6-AE76-AC73B012F0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53C1E2-C976-4803-B827-14EB54A0F115}"/>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9CA0B80F-30F0-44A4-A6DB-AF8EB08FF9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C30CF7-389C-4CAD-934D-9A4700C14A40}"/>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1317164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C4EFD5-3C29-4B0A-927A-92609C8A1E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5D6CD-7FA5-4148-B272-99AC43DCBA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E35E8A-1337-4A76-92EE-DBCEA27FEBE0}"/>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62CB653A-D4AE-42BF-91A9-858CE8107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EFB0A-1E86-424C-A907-A7B461FA89ED}"/>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274475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6" name="Subtitle 2"/>
          <p:cNvSpPr>
            <a:spLocks noGrp="1"/>
          </p:cNvSpPr>
          <p:nvPr>
            <p:ph type="subTitle" idx="1"/>
          </p:nvPr>
        </p:nvSpPr>
        <p:spPr>
          <a:xfrm>
            <a:off x="625995" y="5079369"/>
            <a:ext cx="5758807" cy="384175"/>
          </a:xfrm>
          <a:prstGeom prst="rect">
            <a:avLst/>
          </a:prstGeom>
        </p:spPr>
        <p:txBody>
          <a:bodyPr lIns="91420" tIns="45710" rIns="91420" bIns="45710" anchor="b" anchorCtr="0">
            <a:noAutofit/>
          </a:bodyPr>
          <a:lstStyle>
            <a:lvl1pPr marL="0" indent="0" algn="l">
              <a:buNone/>
              <a:defRPr sz="1600" b="0" i="0">
                <a:solidFill>
                  <a:schemeClr val="accent5"/>
                </a:solidFill>
                <a:latin typeface="+mn-lt"/>
                <a:cs typeface="CiscoSans"/>
              </a:defRPr>
            </a:lvl1pPr>
            <a:lvl2pPr marL="457130" indent="0" algn="ctr">
              <a:buNone/>
              <a:defRPr>
                <a:solidFill>
                  <a:schemeClr val="tx1">
                    <a:tint val="75000"/>
                  </a:schemeClr>
                </a:solidFill>
              </a:defRPr>
            </a:lvl2pPr>
            <a:lvl3pPr marL="914270" indent="0" algn="ctr">
              <a:buNone/>
              <a:defRPr>
                <a:solidFill>
                  <a:schemeClr val="tx1">
                    <a:tint val="75000"/>
                  </a:schemeClr>
                </a:solidFill>
              </a:defRPr>
            </a:lvl3pPr>
            <a:lvl4pPr marL="1371404" indent="0" algn="ctr">
              <a:buNone/>
              <a:defRPr>
                <a:solidFill>
                  <a:schemeClr val="tx1">
                    <a:tint val="75000"/>
                  </a:schemeClr>
                </a:solidFill>
              </a:defRPr>
            </a:lvl4pPr>
            <a:lvl5pPr marL="1828542" indent="0" algn="ctr">
              <a:buNone/>
              <a:defRPr>
                <a:solidFill>
                  <a:schemeClr val="tx1">
                    <a:tint val="75000"/>
                  </a:schemeClr>
                </a:solidFill>
              </a:defRPr>
            </a:lvl5pPr>
            <a:lvl6pPr marL="2285672" indent="0" algn="ctr">
              <a:buNone/>
              <a:defRPr>
                <a:solidFill>
                  <a:schemeClr val="tx1">
                    <a:tint val="75000"/>
                  </a:schemeClr>
                </a:solidFill>
              </a:defRPr>
            </a:lvl6pPr>
            <a:lvl7pPr marL="2742813" indent="0" algn="ctr">
              <a:buNone/>
              <a:defRPr>
                <a:solidFill>
                  <a:schemeClr val="tx1">
                    <a:tint val="75000"/>
                  </a:schemeClr>
                </a:solidFill>
              </a:defRPr>
            </a:lvl7pPr>
            <a:lvl8pPr marL="3199947" indent="0" algn="ctr">
              <a:buNone/>
              <a:defRPr>
                <a:solidFill>
                  <a:schemeClr val="tx1">
                    <a:tint val="75000"/>
                  </a:schemeClr>
                </a:solidFill>
              </a:defRPr>
            </a:lvl8pPr>
            <a:lvl9pPr marL="3657085" indent="0" algn="ctr">
              <a:buNone/>
              <a:defRPr>
                <a:solidFill>
                  <a:schemeClr val="tx1">
                    <a:tint val="75000"/>
                  </a:schemeClr>
                </a:solidFill>
              </a:defRPr>
            </a:lvl9pPr>
          </a:lstStyle>
          <a:p>
            <a:r>
              <a:rPr lang="en-US" dirty="0"/>
              <a:t>Click to edit Master subtitle style</a:t>
            </a:r>
          </a:p>
        </p:txBody>
      </p:sp>
      <p:sp>
        <p:nvSpPr>
          <p:cNvPr id="17" name="Text Placeholder 38"/>
          <p:cNvSpPr>
            <a:spLocks noGrp="1"/>
          </p:cNvSpPr>
          <p:nvPr>
            <p:ph type="body" sz="quarter" idx="11"/>
          </p:nvPr>
        </p:nvSpPr>
        <p:spPr>
          <a:xfrm>
            <a:off x="625995" y="5399365"/>
            <a:ext cx="5758807" cy="384175"/>
          </a:xfrm>
          <a:prstGeom prst="rect">
            <a:avLst/>
          </a:prstGeom>
        </p:spPr>
        <p:txBody>
          <a:bodyPr lIns="91420" tIns="45710" rIns="91420" bIns="45710"/>
          <a:lstStyle>
            <a:lvl1pPr marL="0" indent="0" algn="l">
              <a:buFontTx/>
              <a:buNone/>
              <a:defRPr lang="en-US" sz="1600" b="0" i="0" kern="1200" dirty="0" smtClean="0">
                <a:solidFill>
                  <a:schemeClr val="accent5"/>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625995" y="5719361"/>
            <a:ext cx="5758807" cy="384175"/>
          </a:xfrm>
          <a:prstGeom prst="rect">
            <a:avLst/>
          </a:prstGeom>
        </p:spPr>
        <p:txBody>
          <a:bodyPr lIns="91420" tIns="45710" rIns="91420" bIns="45710"/>
          <a:lstStyle>
            <a:lvl1pPr marL="0" indent="0" algn="l">
              <a:buFontTx/>
              <a:buNone/>
              <a:defRPr lang="en-US" sz="1600" b="0" i="0" kern="1200" dirty="0" smtClean="0">
                <a:solidFill>
                  <a:schemeClr val="accent5"/>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617723" y="3829649"/>
            <a:ext cx="7900328" cy="398668"/>
          </a:xfrm>
          <a:prstGeom prst="rect">
            <a:avLst/>
          </a:prstGeom>
        </p:spPr>
        <p:txBody>
          <a:bodyPr lIns="91420" tIns="45710" rIns="91420" bIns="45710"/>
          <a:lstStyle>
            <a:lvl1pPr marL="0" indent="0">
              <a:buFont typeface="Arial" panose="020B0604020202020204" pitchFamily="34" charset="0"/>
              <a:buNone/>
              <a:defRPr sz="2667" baseline="0">
                <a:solidFill>
                  <a:schemeClr val="bg2"/>
                </a:solidFill>
                <a:latin typeface="+mj-lt"/>
              </a:defRPr>
            </a:lvl1pPr>
            <a:lvl2pPr marL="406365" indent="0">
              <a:buNone/>
              <a:defRPr/>
            </a:lvl2pPr>
            <a:lvl3pPr marL="569854" indent="0">
              <a:buNone/>
              <a:defRPr/>
            </a:lvl3pPr>
            <a:lvl4pPr marL="688908" indent="0">
              <a:buNone/>
              <a:defRPr/>
            </a:lvl4pPr>
            <a:lvl5pPr marL="801608" indent="0">
              <a:buNone/>
              <a:defRPr/>
            </a:lvl5pPr>
          </a:lstStyle>
          <a:p>
            <a:pPr lvl="0"/>
            <a:r>
              <a:rPr lang="en-US" dirty="0"/>
              <a:t>Click to edit Master text styles</a:t>
            </a:r>
          </a:p>
        </p:txBody>
      </p:sp>
      <p:sp>
        <p:nvSpPr>
          <p:cNvPr id="20" name="Title 1"/>
          <p:cNvSpPr>
            <a:spLocks noGrp="1"/>
          </p:cNvSpPr>
          <p:nvPr>
            <p:ph type="ctrTitle"/>
          </p:nvPr>
        </p:nvSpPr>
        <p:spPr>
          <a:xfrm>
            <a:off x="567687" y="3067667"/>
            <a:ext cx="7940684" cy="859640"/>
          </a:xfrm>
          <a:prstGeom prst="rect">
            <a:avLst/>
          </a:prstGeom>
        </p:spPr>
        <p:txBody>
          <a:bodyPr anchor="b"/>
          <a:lstStyle>
            <a:lvl1pPr marL="0" indent="0" algn="l">
              <a:lnSpc>
                <a:spcPct val="90000"/>
              </a:lnSpc>
              <a:buFont typeface="Arial" panose="020B0604020202020204" pitchFamily="34" charset="0"/>
              <a:buNone/>
              <a:defRPr sz="4800" b="0" i="0" spc="0" baseline="0">
                <a:solidFill>
                  <a:srgbClr val="38C6F4"/>
                </a:solidFill>
                <a:latin typeface="+mj-lt"/>
                <a:cs typeface="CiscoSans Thin"/>
              </a:defRPr>
            </a:lvl1pPr>
          </a:lstStyle>
          <a:p>
            <a:r>
              <a:rPr lang="en-US" dirty="0"/>
              <a:t>Click to edit Master title style</a:t>
            </a:r>
          </a:p>
        </p:txBody>
      </p:sp>
      <p:grpSp>
        <p:nvGrpSpPr>
          <p:cNvPr id="6" name="Group 4"/>
          <p:cNvGrpSpPr>
            <a:grpSpLocks noChangeAspect="1"/>
          </p:cNvGrpSpPr>
          <p:nvPr userDrawn="1"/>
        </p:nvGrpSpPr>
        <p:grpSpPr bwMode="auto">
          <a:xfrm>
            <a:off x="656167" y="527051"/>
            <a:ext cx="1062565" cy="565151"/>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grpSp>
    </p:spTree>
    <p:extLst>
      <p:ext uri="{BB962C8B-B14F-4D97-AF65-F5344CB8AC3E}">
        <p14:creationId xmlns:p14="http://schemas.microsoft.com/office/powerpoint/2010/main" val="650907982"/>
      </p:ext>
    </p:extLst>
  </p:cSld>
  <p:clrMapOvr>
    <a:masterClrMapping/>
  </p:clrMapOvr>
  <p:transition spd="slow">
    <p:wipe/>
  </p:transition>
  <p:extLst>
    <p:ext uri="{DCECCB84-F9BA-43D5-87BE-67443E8EF086}">
      <p15:sldGuideLst xmlns:p15="http://schemas.microsoft.com/office/powerpoint/2012/main">
        <p15:guide id="1" orient="horz" pos="228">
          <p15:clr>
            <a:srgbClr val="FBAE40"/>
          </p15:clr>
        </p15:guide>
        <p15:guide id="2" pos="360">
          <p15:clr>
            <a:srgbClr val="FBAE40"/>
          </p15:clr>
        </p15:guide>
        <p15:guide id="3" orient="horz" pos="518">
          <p15:clr>
            <a:srgbClr val="FBAE40"/>
          </p15:clr>
        </p15:guide>
        <p15:guide id="4" pos="812">
          <p15:clr>
            <a:srgbClr val="FBAE40"/>
          </p15:clr>
        </p15:guide>
        <p15:guide id="5" pos="31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1"/>
            <a:ext cx="12192000" cy="68579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 name="Title 1"/>
          <p:cNvSpPr>
            <a:spLocks noGrp="1"/>
          </p:cNvSpPr>
          <p:nvPr>
            <p:ph type="ctrTitle"/>
          </p:nvPr>
        </p:nvSpPr>
        <p:spPr>
          <a:xfrm>
            <a:off x="555233" y="1220545"/>
            <a:ext cx="10130723" cy="3426595"/>
          </a:xfrm>
          <a:prstGeom prst="rect">
            <a:avLst/>
          </a:prstGeom>
        </p:spPr>
        <p:txBody>
          <a:bodyPr anchor="b">
            <a:noAutofit/>
          </a:bodyPr>
          <a:lstStyle>
            <a:lvl1pPr marL="0" indent="0" algn="l">
              <a:lnSpc>
                <a:spcPct val="90000"/>
              </a:lnSpc>
              <a:buFont typeface="Arial" panose="020B0604020202020204" pitchFamily="34" charset="0"/>
              <a:buNone/>
              <a:defRPr sz="6133" b="0" i="0" spc="0" baseline="0">
                <a:solidFill>
                  <a:schemeClr val="accent5"/>
                </a:solidFill>
                <a:latin typeface="+mj-lt"/>
                <a:cs typeface="CiscoSans Thin"/>
              </a:defRPr>
            </a:lvl1pPr>
          </a:lstStyle>
          <a:p>
            <a:r>
              <a:rPr lang="en-US" dirty="0"/>
              <a:t>Click to edit Master title style</a:t>
            </a:r>
          </a:p>
        </p:txBody>
      </p:sp>
      <p:sp>
        <p:nvSpPr>
          <p:cNvPr id="8" name="Rectangle 7"/>
          <p:cNvSpPr>
            <a:spLocks noChangeArrowheads="1"/>
          </p:cNvSpPr>
          <p:nvPr userDrawn="1"/>
        </p:nvSpPr>
        <p:spPr bwMode="ltGray">
          <a:xfrm>
            <a:off x="11357833" y="6323876"/>
            <a:ext cx="287662" cy="206025"/>
          </a:xfrm>
          <a:prstGeom prst="rect">
            <a:avLst/>
          </a:prstGeom>
          <a:noFill/>
          <a:ln w="9525" algn="ctr">
            <a:noFill/>
            <a:miter lim="800000"/>
            <a:headEnd/>
            <a:tailEnd/>
          </a:ln>
          <a:effectLst/>
        </p:spPr>
        <p:txBody>
          <a:bodyPr wrap="none" lIns="82115" tIns="41056" rIns="82115" bIns="41056" anchor="b">
            <a:spAutoFit/>
          </a:bodyPr>
          <a:lstStyle/>
          <a:p>
            <a:pPr algn="r" defTabSz="814305" fontAlgn="auto">
              <a:spcBef>
                <a:spcPts val="0"/>
              </a:spcBef>
              <a:spcAft>
                <a:spcPts val="0"/>
              </a:spcAft>
              <a:defRPr/>
            </a:pPr>
            <a:fld id="{6A1E46DC-7EF6-4EA2-B285-14272867D133}" type="slidenum">
              <a:rPr lang="en-US" sz="800">
                <a:solidFill>
                  <a:schemeClr val="accent5">
                    <a:lumMod val="50000"/>
                  </a:schemeClr>
                </a:solidFill>
                <a:latin typeface="+mn-lt"/>
                <a:ea typeface="+mn-ea"/>
                <a:cs typeface="CiscoSans Thin"/>
              </a:rPr>
              <a:pPr algn="r" defTabSz="814305" fontAlgn="auto">
                <a:spcBef>
                  <a:spcPts val="0"/>
                </a:spcBef>
                <a:spcAft>
                  <a:spcPts val="0"/>
                </a:spcAft>
                <a:defRPr/>
              </a:pPr>
              <a:t>‹#›</a:t>
            </a:fld>
            <a:endParaRPr lang="en-US" sz="8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7823344" y="6322205"/>
            <a:ext cx="3544024" cy="206025"/>
          </a:xfrm>
          <a:prstGeom prst="rect">
            <a:avLst/>
          </a:prstGeom>
          <a:noFill/>
          <a:ln w="9525">
            <a:noFill/>
            <a:miter lim="800000"/>
            <a:headEnd/>
            <a:tailEnd/>
          </a:ln>
          <a:effectLst/>
        </p:spPr>
        <p:txBody>
          <a:bodyPr lIns="82115" tIns="41056" rIns="82115" bIns="41056" anchor="b">
            <a:spAutoFit/>
          </a:bodyPr>
          <a:lstStyle/>
          <a:p>
            <a:pPr defTabSz="814305" fontAlgn="auto">
              <a:spcBef>
                <a:spcPts val="0"/>
              </a:spcBef>
              <a:spcAft>
                <a:spcPts val="0"/>
              </a:spcAft>
              <a:defRPr/>
            </a:pPr>
            <a:r>
              <a:rPr lang="en-US" sz="8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677386" y="6286929"/>
            <a:ext cx="453676" cy="241299"/>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grpSp>
    </p:spTree>
    <p:extLst>
      <p:ext uri="{BB962C8B-B14F-4D97-AF65-F5344CB8AC3E}">
        <p14:creationId xmlns:p14="http://schemas.microsoft.com/office/powerpoint/2010/main" val="2072250140"/>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542868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DB793-C658-41C1-AF09-D18902586D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75632A-36F8-45F3-9727-AE1FA3D3E0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67818B-EC7C-4685-882E-DFA9CD7DAC7F}"/>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7B27031F-F3EE-462B-94C9-1AD0F638C7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7D714C-4236-42C0-9BB7-20388129D790}"/>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1255704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54FEF-6929-4A4B-8A7F-ABB86558F1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BA7A17-063C-4993-96F6-EEC0D7DB25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2A3F82-F73F-40DA-AC59-19E53E00C96B}"/>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9666A33D-DC5C-4B44-9DB2-3BEE80DF74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C8A79-38A1-46E7-9DC8-74D939443DE8}"/>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3363103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CFDE6-77ED-427D-BDF3-6D54E0EB0D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4D43CE-6EB6-4C8D-837D-9DCB459986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94778B-978D-47C1-925F-A4DC1F1573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2784A8-4EA8-4ACE-B5A8-5871A3F7FD10}"/>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6" name="Footer Placeholder 5">
            <a:extLst>
              <a:ext uri="{FF2B5EF4-FFF2-40B4-BE49-F238E27FC236}">
                <a16:creationId xmlns:a16="http://schemas.microsoft.com/office/drawing/2014/main" id="{5C124486-FE30-4F45-98FE-7C22D7ABEE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9507E5-B67C-494B-8526-F2E85AB4F77D}"/>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421175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199A1-B6D3-4ADD-9695-EDE8250E76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C0E068-B457-4708-9AB4-C4F962C45E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45F960-DC22-4106-9257-F4A444BB4E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3BC29-A27A-4A0E-AEFC-557D1B29D2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C8D406-239A-4DF7-8F90-E4E0B31C76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DF7A35-A68A-4C22-B00E-DA208B049B9D}"/>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8" name="Footer Placeholder 7">
            <a:extLst>
              <a:ext uri="{FF2B5EF4-FFF2-40B4-BE49-F238E27FC236}">
                <a16:creationId xmlns:a16="http://schemas.microsoft.com/office/drawing/2014/main" id="{C8244591-571C-4789-A429-F725F9FFA5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F2A091-00C8-4DEF-BEB3-2388B16B016C}"/>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1925400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F6CBA-5C3D-4D9F-9CBB-923FCB7A16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A30650-9CF3-41C2-8441-83EDD9435E1A}"/>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4" name="Footer Placeholder 3">
            <a:extLst>
              <a:ext uri="{FF2B5EF4-FFF2-40B4-BE49-F238E27FC236}">
                <a16:creationId xmlns:a16="http://schemas.microsoft.com/office/drawing/2014/main" id="{FD3337AE-F877-454F-A384-341CEB5BD90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DC50C7-7CF7-430B-AA3F-72E546C32043}"/>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853904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70B178-64AB-4F91-9377-2BF8C5FA649B}"/>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3" name="Footer Placeholder 2">
            <a:extLst>
              <a:ext uri="{FF2B5EF4-FFF2-40B4-BE49-F238E27FC236}">
                <a16:creationId xmlns:a16="http://schemas.microsoft.com/office/drawing/2014/main" id="{7CFE1194-2A97-4ED9-9AD2-2C9F875326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82E029-03AF-44D1-844D-C8C28A8B2D8C}"/>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2743384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D322E-61CE-495C-924C-D2F8EB290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5C15F5D-85D8-4957-9851-5E81CF657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D4C240-2C19-4C7B-86F2-386917552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05054B-1460-473E-91C9-97A5463F8332}"/>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6" name="Footer Placeholder 5">
            <a:extLst>
              <a:ext uri="{FF2B5EF4-FFF2-40B4-BE49-F238E27FC236}">
                <a16:creationId xmlns:a16="http://schemas.microsoft.com/office/drawing/2014/main" id="{F748B39D-60C6-4F1E-9D67-1169B7DE49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5CD6BA-DAED-429C-B210-33F4FEC81CF9}"/>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3063628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383AC-D8C7-447C-83BF-637D97E424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ECA6DD8-7E1A-4BD8-BAE3-7686002739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F80C144-68E3-43AE-AE1C-ED1884D38A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63C70-3F52-4D03-A405-653DFFB6AECE}"/>
              </a:ext>
            </a:extLst>
          </p:cNvPr>
          <p:cNvSpPr>
            <a:spLocks noGrp="1"/>
          </p:cNvSpPr>
          <p:nvPr>
            <p:ph type="dt" sz="half" idx="10"/>
          </p:nvPr>
        </p:nvSpPr>
        <p:spPr/>
        <p:txBody>
          <a:bodyPr/>
          <a:lstStyle/>
          <a:p>
            <a:fld id="{F633019E-006D-43E4-9045-11FD88E17B00}" type="datetimeFigureOut">
              <a:rPr lang="en-US" smtClean="0"/>
              <a:t>1/18/2021</a:t>
            </a:fld>
            <a:endParaRPr lang="en-US"/>
          </a:p>
        </p:txBody>
      </p:sp>
      <p:sp>
        <p:nvSpPr>
          <p:cNvPr id="6" name="Footer Placeholder 5">
            <a:extLst>
              <a:ext uri="{FF2B5EF4-FFF2-40B4-BE49-F238E27FC236}">
                <a16:creationId xmlns:a16="http://schemas.microsoft.com/office/drawing/2014/main" id="{0E2F3C04-8BE8-429E-BA55-73984EE768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D4AB75-5B62-4EF8-A03B-308DA7F6ACEF}"/>
              </a:ext>
            </a:extLst>
          </p:cNvPr>
          <p:cNvSpPr>
            <a:spLocks noGrp="1"/>
          </p:cNvSpPr>
          <p:nvPr>
            <p:ph type="sldNum" sz="quarter" idx="12"/>
          </p:nvPr>
        </p:nvSpPr>
        <p:spPr/>
        <p:txBody>
          <a:bodyPr/>
          <a:lstStyle/>
          <a:p>
            <a:fld id="{804424D6-D12B-41FA-8F16-E81E7466928B}" type="slidenum">
              <a:rPr lang="en-US" smtClean="0"/>
              <a:t>‹#›</a:t>
            </a:fld>
            <a:endParaRPr lang="en-US"/>
          </a:p>
        </p:txBody>
      </p:sp>
    </p:spTree>
    <p:extLst>
      <p:ext uri="{BB962C8B-B14F-4D97-AF65-F5344CB8AC3E}">
        <p14:creationId xmlns:p14="http://schemas.microsoft.com/office/powerpoint/2010/main" val="58064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C7F0C6-AA06-43D7-8E62-50BF6EDC94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BAC410-DE32-43AB-8ED1-A0B09A510A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C1BA28-0987-4EE8-BA88-A0C9DC4BD8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3019E-006D-43E4-9045-11FD88E17B00}" type="datetimeFigureOut">
              <a:rPr lang="en-US" smtClean="0"/>
              <a:t>1/18/2021</a:t>
            </a:fld>
            <a:endParaRPr lang="en-US"/>
          </a:p>
        </p:txBody>
      </p:sp>
      <p:sp>
        <p:nvSpPr>
          <p:cNvPr id="5" name="Footer Placeholder 4">
            <a:extLst>
              <a:ext uri="{FF2B5EF4-FFF2-40B4-BE49-F238E27FC236}">
                <a16:creationId xmlns:a16="http://schemas.microsoft.com/office/drawing/2014/main" id="{04FDDA4F-9C68-485B-9904-286737CC55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0993CD-44C2-4A0F-91D1-B619493842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4424D6-D12B-41FA-8F16-E81E7466928B}" type="slidenum">
              <a:rPr lang="en-US" smtClean="0"/>
              <a:t>‹#›</a:t>
            </a:fld>
            <a:endParaRPr lang="en-US"/>
          </a:p>
        </p:txBody>
      </p:sp>
    </p:spTree>
    <p:extLst>
      <p:ext uri="{BB962C8B-B14F-4D97-AF65-F5344CB8AC3E}">
        <p14:creationId xmlns:p14="http://schemas.microsoft.com/office/powerpoint/2010/main" val="31838567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1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16.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tags" Target="../tags/tag17.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3.xml"/><Relationship Id="rId1" Type="http://schemas.openxmlformats.org/officeDocument/2006/relationships/tags" Target="../tags/tag18.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3.xml"/><Relationship Id="rId1" Type="http://schemas.openxmlformats.org/officeDocument/2006/relationships/tags" Target="../tags/tag19.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625996" y="3669191"/>
            <a:ext cx="8896944" cy="859640"/>
          </a:xfrm>
        </p:spPr>
        <p:txBody>
          <a:bodyPr/>
          <a:lstStyle/>
          <a:p>
            <a:r>
              <a:rPr lang="en-US" dirty="0">
                <a:solidFill>
                  <a:schemeClr val="accent5">
                    <a:lumMod val="40000"/>
                    <a:lumOff val="60000"/>
                  </a:schemeClr>
                </a:solidFill>
              </a:rPr>
              <a:t>Module 1: Networking Today</a:t>
            </a:r>
          </a:p>
        </p:txBody>
      </p:sp>
      <p:sp>
        <p:nvSpPr>
          <p:cNvPr id="7" name="Subtitle 6"/>
          <p:cNvSpPr>
            <a:spLocks noGrp="1"/>
          </p:cNvSpPr>
          <p:nvPr>
            <p:ph type="subTitle" idx="1"/>
          </p:nvPr>
        </p:nvSpPr>
        <p:spPr>
          <a:xfrm>
            <a:off x="625996" y="5079368"/>
            <a:ext cx="3158605" cy="1202899"/>
          </a:xfrm>
        </p:spPr>
        <p:txBody>
          <a:bodyPr/>
          <a:lstStyle/>
          <a:p>
            <a:r>
              <a:rPr lang="en-US" dirty="0">
                <a:solidFill>
                  <a:schemeClr val="accent5">
                    <a:lumMod val="40000"/>
                    <a:lumOff val="60000"/>
                  </a:schemeClr>
                </a:solidFill>
              </a:rPr>
              <a:t>Introduction to Networks v7.0 (ITN)</a:t>
            </a:r>
          </a:p>
          <a:p>
            <a:endParaRPr lang="en-US" dirty="0"/>
          </a:p>
        </p:txBody>
      </p:sp>
    </p:spTree>
    <p:custDataLst>
      <p:tags r:id="rId1"/>
    </p:custDataLst>
    <p:extLst>
      <p:ext uri="{BB962C8B-B14F-4D97-AF65-F5344CB8AC3E}">
        <p14:creationId xmlns:p14="http://schemas.microsoft.com/office/powerpoint/2010/main" val="1989389863"/>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z="2133" dirty="0"/>
              <a:t>Network Components</a:t>
            </a:r>
            <a:br>
              <a:rPr lang="en-US" altLang="en-US" dirty="0"/>
            </a:br>
            <a:r>
              <a:rPr lang="en-US" altLang="en-US" dirty="0"/>
              <a:t>End Devices</a:t>
            </a:r>
          </a:p>
        </p:txBody>
      </p:sp>
      <p:sp>
        <p:nvSpPr>
          <p:cNvPr id="8195" name="Rectangle 6"/>
          <p:cNvSpPr>
            <a:spLocks noGrp="1" noChangeArrowheads="1"/>
          </p:cNvSpPr>
          <p:nvPr>
            <p:ph idx="1"/>
          </p:nvPr>
        </p:nvSpPr>
        <p:spPr>
          <a:xfrm>
            <a:off x="192087" y="1065261"/>
            <a:ext cx="11804381" cy="1127409"/>
          </a:xfrm>
        </p:spPr>
        <p:txBody>
          <a:bodyPr>
            <a:normAutofit fontScale="40000" lnSpcReduction="20000"/>
          </a:bodyPr>
          <a:lstStyle/>
          <a:p>
            <a:pPr marL="0" lvl="1" indent="0">
              <a:spcBef>
                <a:spcPts val="800"/>
              </a:spcBef>
              <a:spcAft>
                <a:spcPts val="800"/>
              </a:spcAft>
              <a:buSzPct val="90000"/>
              <a:buNone/>
            </a:pPr>
            <a:r>
              <a:rPr lang="en-US" altLang="en-US" sz="2000" dirty="0"/>
              <a:t>An end device is where a message originates from or where it is received. Data originates with an end device, flows through the network, and arrives at an end device.</a:t>
            </a:r>
            <a:endParaRPr lang="en-CA" altLang="en-US" sz="2000" dirty="0"/>
          </a:p>
          <a:p>
            <a:pPr marL="226478" lvl="1" indent="-226478">
              <a:spcBef>
                <a:spcPts val="800"/>
              </a:spcBef>
              <a:spcAft>
                <a:spcPts val="800"/>
              </a:spcAft>
              <a:buSzPct val="90000"/>
              <a:buFont typeface="Wingdings" panose="05000000000000000000" pitchFamily="2" charset="2"/>
              <a:buChar char="§"/>
            </a:pPr>
            <a:endParaRPr lang="en-US" altLang="en-US" sz="2000" dirty="0"/>
          </a:p>
          <a:p>
            <a:endParaRPr lang="en-US" altLang="en-US" dirty="0"/>
          </a:p>
          <a:p>
            <a:pPr marL="0" indent="0">
              <a:buNone/>
            </a:pPr>
            <a:r>
              <a:rPr lang="en-US" altLang="ja-JP" dirty="0"/>
              <a:t> </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7039" y="2192669"/>
            <a:ext cx="7250487" cy="39014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160803045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Network Components</a:t>
            </a:r>
            <a:br>
              <a:rPr lang="en-US" altLang="en-US" dirty="0"/>
            </a:br>
            <a:r>
              <a:rPr lang="en-US" altLang="en-US" dirty="0"/>
              <a:t>Intermediary Network Devices</a:t>
            </a:r>
            <a:endParaRPr lang="en-CA" altLang="en-US" dirty="0"/>
          </a:p>
        </p:txBody>
      </p:sp>
      <p:sp>
        <p:nvSpPr>
          <p:cNvPr id="13315" name="Content Placeholder 2"/>
          <p:cNvSpPr>
            <a:spLocks noGrp="1"/>
          </p:cNvSpPr>
          <p:nvPr>
            <p:ph idx="1"/>
          </p:nvPr>
        </p:nvSpPr>
        <p:spPr>
          <a:xfrm>
            <a:off x="489201" y="1065260"/>
            <a:ext cx="10524580" cy="3225347"/>
          </a:xfrm>
        </p:spPr>
        <p:txBody>
          <a:bodyPr/>
          <a:lstStyle/>
          <a:p>
            <a:pPr marL="0" indent="0">
              <a:buNone/>
            </a:pPr>
            <a:r>
              <a:rPr lang="en-US" altLang="en-US" dirty="0"/>
              <a:t>An intermediary device interconnects end devices. Examples include switches, wireless access points, routers, and firewalls.</a:t>
            </a:r>
          </a:p>
          <a:p>
            <a:pPr marL="0" indent="0">
              <a:buNone/>
            </a:pPr>
            <a:r>
              <a:rPr lang="en-US" altLang="en-US" dirty="0"/>
              <a:t>Management of data as it flows through a network is also the role of an intermediary device, including:</a:t>
            </a:r>
          </a:p>
          <a:p>
            <a:pPr lvl="1"/>
            <a:r>
              <a:rPr lang="en-US" altLang="en-US" dirty="0"/>
              <a:t>Regenerate and retransmit data signals.</a:t>
            </a:r>
          </a:p>
          <a:p>
            <a:pPr lvl="1"/>
            <a:r>
              <a:rPr lang="en-US" altLang="en-US" dirty="0"/>
              <a:t>Maintain information about what pathways exist in the network.</a:t>
            </a:r>
          </a:p>
          <a:p>
            <a:pPr lvl="1"/>
            <a:r>
              <a:rPr lang="en-US" altLang="en-US" dirty="0"/>
              <a:t>Notify other devices of errors and communication failures.</a:t>
            </a:r>
          </a:p>
          <a:p>
            <a:pPr lvl="1"/>
            <a:endParaRPr lang="en-US" altLang="en-US" dirty="0"/>
          </a:p>
          <a:p>
            <a:pPr lvl="1"/>
            <a:endParaRPr lang="en-US" altLang="en-US" dirty="0"/>
          </a:p>
          <a:p>
            <a:pPr marL="190495" lvl="1" indent="0">
              <a:buNone/>
            </a:pPr>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2128919" y="4472189"/>
            <a:ext cx="6651527" cy="1862667"/>
          </a:xfrm>
          <a:prstGeom prst="rect">
            <a:avLst/>
          </a:prstGeom>
        </p:spPr>
      </p:pic>
    </p:spTree>
    <p:extLst>
      <p:ext uri="{BB962C8B-B14F-4D97-AF65-F5344CB8AC3E}">
        <p14:creationId xmlns:p14="http://schemas.microsoft.com/office/powerpoint/2010/main" val="408580375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z="2133" dirty="0"/>
              <a:t>Network Components</a:t>
            </a:r>
            <a:br>
              <a:rPr lang="en-US" altLang="en-US" dirty="0"/>
            </a:br>
            <a:r>
              <a:rPr lang="en-US" altLang="en-US" dirty="0"/>
              <a:t>Network Media</a:t>
            </a:r>
          </a:p>
        </p:txBody>
      </p:sp>
      <p:sp>
        <p:nvSpPr>
          <p:cNvPr id="8195" name="Rectangle 6"/>
          <p:cNvSpPr>
            <a:spLocks noGrp="1" noChangeArrowheads="1"/>
          </p:cNvSpPr>
          <p:nvPr>
            <p:ph idx="1"/>
          </p:nvPr>
        </p:nvSpPr>
        <p:spPr>
          <a:xfrm>
            <a:off x="192087" y="1065262"/>
            <a:ext cx="11657724" cy="811593"/>
          </a:xfrm>
        </p:spPr>
        <p:txBody>
          <a:bodyPr>
            <a:normAutofit fontScale="85000" lnSpcReduction="10000"/>
          </a:bodyPr>
          <a:lstStyle/>
          <a:p>
            <a:pPr marL="0" indent="0">
              <a:buNone/>
            </a:pPr>
            <a:r>
              <a:rPr lang="en-US" altLang="en-US" sz="2133" dirty="0"/>
              <a:t>Communication across a network is carried through a medium which allows a message to travel from source to destination. </a:t>
            </a:r>
          </a:p>
          <a:p>
            <a:pPr marL="0" indent="0">
              <a:buNone/>
            </a:pPr>
            <a:r>
              <a:rPr lang="en-US" altLang="ja-JP" dirty="0"/>
              <a:t> </a:t>
            </a:r>
          </a:p>
        </p:txBody>
      </p:sp>
      <p:graphicFrame>
        <p:nvGraphicFramePr>
          <p:cNvPr id="2" name="Table 1"/>
          <p:cNvGraphicFramePr>
            <a:graphicFrameLocks noGrp="1"/>
          </p:cNvGraphicFramePr>
          <p:nvPr/>
        </p:nvGraphicFramePr>
        <p:xfrm>
          <a:off x="482012" y="1995167"/>
          <a:ext cx="6077096" cy="3717055"/>
        </p:xfrm>
        <a:graphic>
          <a:graphicData uri="http://schemas.openxmlformats.org/drawingml/2006/table">
            <a:tbl>
              <a:tblPr firstRow="1" bandRow="1">
                <a:tableStyleId>{5C22544A-7EE6-4342-B048-85BDC9FD1C3A}</a:tableStyleId>
              </a:tblPr>
              <a:tblGrid>
                <a:gridCol w="3099980">
                  <a:extLst>
                    <a:ext uri="{9D8B030D-6E8A-4147-A177-3AD203B41FA5}">
                      <a16:colId xmlns:a16="http://schemas.microsoft.com/office/drawing/2014/main" val="20000"/>
                    </a:ext>
                  </a:extLst>
                </a:gridCol>
                <a:gridCol w="2977116">
                  <a:extLst>
                    <a:ext uri="{9D8B030D-6E8A-4147-A177-3AD203B41FA5}">
                      <a16:colId xmlns:a16="http://schemas.microsoft.com/office/drawing/2014/main" val="20001"/>
                    </a:ext>
                  </a:extLst>
                </a:gridCol>
              </a:tblGrid>
              <a:tr h="574835">
                <a:tc>
                  <a:txBody>
                    <a:bodyPr/>
                    <a:lstStyle/>
                    <a:p>
                      <a:r>
                        <a:rPr lang="en-US" sz="2400" dirty="0"/>
                        <a:t>Media Types</a:t>
                      </a:r>
                    </a:p>
                  </a:txBody>
                  <a:tcPr marL="121920" marR="121920" marT="60960" marB="60960"/>
                </a:tc>
                <a:tc>
                  <a:txBody>
                    <a:bodyPr/>
                    <a:lstStyle/>
                    <a:p>
                      <a:r>
                        <a:rPr lang="en-US" sz="2400" dirty="0"/>
                        <a:t>Description</a:t>
                      </a:r>
                    </a:p>
                  </a:txBody>
                  <a:tcPr marL="121920" marR="121920" marT="60960" marB="60960"/>
                </a:tc>
                <a:extLst>
                  <a:ext uri="{0D108BD9-81ED-4DB2-BD59-A6C34878D82A}">
                    <a16:rowId xmlns:a16="http://schemas.microsoft.com/office/drawing/2014/main" val="10000"/>
                  </a:ext>
                </a:extLst>
              </a:tr>
              <a:tr h="799691">
                <a:tc>
                  <a:txBody>
                    <a:bodyPr/>
                    <a:lstStyle/>
                    <a:p>
                      <a:r>
                        <a:rPr lang="en-US" sz="1900" b="1" i="0" kern="1200" dirty="0">
                          <a:solidFill>
                            <a:schemeClr val="dk1"/>
                          </a:solidFill>
                          <a:effectLst/>
                          <a:latin typeface="+mn-lt"/>
                          <a:ea typeface="+mn-ea"/>
                          <a:cs typeface="+mn-cs"/>
                        </a:rPr>
                        <a:t>Metal wires within cables</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Uses electrical impulses</a:t>
                      </a:r>
                      <a:endParaRPr lang="en-US" sz="2400" dirty="0"/>
                    </a:p>
                  </a:txBody>
                  <a:tcPr marL="121920" marR="121920" marT="60960" marB="60960"/>
                </a:tc>
                <a:extLst>
                  <a:ext uri="{0D108BD9-81ED-4DB2-BD59-A6C34878D82A}">
                    <a16:rowId xmlns:a16="http://schemas.microsoft.com/office/drawing/2014/main" val="10001"/>
                  </a:ext>
                </a:extLst>
              </a:tr>
              <a:tr h="1128975">
                <a:tc>
                  <a:txBody>
                    <a:bodyPr/>
                    <a:lstStyle/>
                    <a:p>
                      <a:r>
                        <a:rPr lang="en-US" sz="1900" b="1" i="0" kern="1200" dirty="0">
                          <a:solidFill>
                            <a:schemeClr val="dk1"/>
                          </a:solidFill>
                          <a:effectLst/>
                          <a:latin typeface="+mn-lt"/>
                          <a:ea typeface="+mn-ea"/>
                          <a:cs typeface="+mn-cs"/>
                        </a:rPr>
                        <a:t>Glass or plastic fibers within cables (fiber-optic cable)</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Uses pulses of light.</a:t>
                      </a:r>
                      <a:endParaRPr lang="en-US" sz="2400" dirty="0"/>
                    </a:p>
                  </a:txBody>
                  <a:tcPr marL="121920" marR="121920" marT="60960" marB="60960"/>
                </a:tc>
                <a:extLst>
                  <a:ext uri="{0D108BD9-81ED-4DB2-BD59-A6C34878D82A}">
                    <a16:rowId xmlns:a16="http://schemas.microsoft.com/office/drawing/2014/main" val="10002"/>
                  </a:ext>
                </a:extLst>
              </a:tr>
              <a:tr h="1213555">
                <a:tc>
                  <a:txBody>
                    <a:bodyPr/>
                    <a:lstStyle/>
                    <a:p>
                      <a:r>
                        <a:rPr lang="en-US" sz="1900" b="1" i="0" kern="1200" dirty="0">
                          <a:solidFill>
                            <a:schemeClr val="dk1"/>
                          </a:solidFill>
                          <a:effectLst/>
                          <a:latin typeface="+mn-lt"/>
                          <a:ea typeface="+mn-ea"/>
                          <a:cs typeface="+mn-cs"/>
                        </a:rPr>
                        <a:t>Wireless transmission</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Uses modulation of specific frequencies of electromagnetic waves.</a:t>
                      </a:r>
                      <a:endParaRPr lang="en-US" sz="2400" dirty="0"/>
                    </a:p>
                  </a:txBody>
                  <a:tcPr marL="121920" marR="121920" marT="60960" marB="60960"/>
                </a:tc>
                <a:extLst>
                  <a:ext uri="{0D108BD9-81ED-4DB2-BD59-A6C34878D82A}">
                    <a16:rowId xmlns:a16="http://schemas.microsoft.com/office/drawing/2014/main" val="10003"/>
                  </a:ext>
                </a:extLst>
              </a:tr>
            </a:tbl>
          </a:graphicData>
        </a:graphic>
      </p:graphicFrame>
      <p:pic>
        <p:nvPicPr>
          <p:cNvPr id="4" name="Picture 3"/>
          <p:cNvPicPr>
            <a:picLocks noChangeAspect="1"/>
          </p:cNvPicPr>
          <p:nvPr/>
        </p:nvPicPr>
        <p:blipFill>
          <a:blip r:embed="rId4"/>
          <a:stretch>
            <a:fillRect/>
          </a:stretch>
        </p:blipFill>
        <p:spPr>
          <a:xfrm>
            <a:off x="6559108" y="1876855"/>
            <a:ext cx="5290701" cy="3999964"/>
          </a:xfrm>
          <a:prstGeom prst="rect">
            <a:avLst/>
          </a:prstGeom>
        </p:spPr>
      </p:pic>
    </p:spTree>
    <p:custDataLst>
      <p:tags r:id="rId1"/>
    </p:custDataLst>
    <p:extLst>
      <p:ext uri="{BB962C8B-B14F-4D97-AF65-F5344CB8AC3E}">
        <p14:creationId xmlns:p14="http://schemas.microsoft.com/office/powerpoint/2010/main" val="314612945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1.3 Network Representations and Topologies</a:t>
            </a:r>
          </a:p>
        </p:txBody>
      </p:sp>
    </p:spTree>
    <p:custDataLst>
      <p:tags r:id="rId1"/>
    </p:custDataLst>
    <p:extLst>
      <p:ext uri="{BB962C8B-B14F-4D97-AF65-F5344CB8AC3E}">
        <p14:creationId xmlns:p14="http://schemas.microsoft.com/office/powerpoint/2010/main" val="348898543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Network Representations and Topologies</a:t>
            </a:r>
            <a:br>
              <a:rPr lang="en-US" altLang="en-US" dirty="0"/>
            </a:br>
            <a:r>
              <a:rPr lang="en-US" altLang="en-US" dirty="0"/>
              <a:t>Network Representations</a:t>
            </a:r>
            <a:endParaRPr lang="en-CA" altLang="en-US" dirty="0"/>
          </a:p>
        </p:txBody>
      </p:sp>
      <p:sp>
        <p:nvSpPr>
          <p:cNvPr id="13315" name="Content Placeholder 2"/>
          <p:cNvSpPr>
            <a:spLocks noGrp="1"/>
          </p:cNvSpPr>
          <p:nvPr>
            <p:ph idx="1"/>
          </p:nvPr>
        </p:nvSpPr>
        <p:spPr>
          <a:xfrm>
            <a:off x="222823" y="1536545"/>
            <a:ext cx="5330173" cy="4376259"/>
          </a:xfrm>
        </p:spPr>
        <p:txBody>
          <a:bodyPr/>
          <a:lstStyle/>
          <a:p>
            <a:pPr marL="0" indent="0">
              <a:buNone/>
            </a:pPr>
            <a:r>
              <a:rPr lang="en-US" altLang="en-US" sz="2133" dirty="0"/>
              <a:t>Network diagrams, often called topology diagrams, use symbols to represent devices within the network.</a:t>
            </a:r>
          </a:p>
          <a:p>
            <a:pPr marL="0" indent="0">
              <a:buNone/>
            </a:pPr>
            <a:r>
              <a:rPr lang="en-US" altLang="en-US" sz="2133" dirty="0"/>
              <a:t>Important terms to know include:</a:t>
            </a:r>
            <a:endParaRPr lang="en-CA" altLang="en-US" sz="2133" dirty="0"/>
          </a:p>
          <a:p>
            <a:pPr lvl="2"/>
            <a:r>
              <a:rPr lang="en-CA" altLang="en-US" sz="2133" dirty="0"/>
              <a:t>Network Interface Card (NIC)</a:t>
            </a:r>
          </a:p>
          <a:p>
            <a:pPr lvl="2"/>
            <a:r>
              <a:rPr lang="en-CA" altLang="en-US" sz="2133" dirty="0"/>
              <a:t>Physical Port</a:t>
            </a:r>
          </a:p>
          <a:p>
            <a:pPr lvl="2"/>
            <a:r>
              <a:rPr lang="en-CA" altLang="en-US" sz="2133" dirty="0"/>
              <a:t>Interface</a:t>
            </a:r>
          </a:p>
          <a:p>
            <a:pPr marL="349241" lvl="2" indent="0">
              <a:buNone/>
            </a:pPr>
            <a:endParaRPr lang="en-US" sz="2133" b="1" dirty="0"/>
          </a:p>
          <a:p>
            <a:pPr marL="349241" lvl="2" indent="0">
              <a:buNone/>
            </a:pPr>
            <a:r>
              <a:rPr lang="en-US" sz="2133" b="1" dirty="0"/>
              <a:t>Note</a:t>
            </a:r>
            <a:r>
              <a:rPr lang="en-US" sz="2133" dirty="0"/>
              <a:t>: Often, the terms port and interface are used interchangeably</a:t>
            </a:r>
            <a:endParaRPr lang="en-CA" altLang="en-US" sz="2133" dirty="0"/>
          </a:p>
          <a:p>
            <a:pPr lvl="2"/>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5552997" y="1311428"/>
            <a:ext cx="6507081" cy="4601377"/>
          </a:xfrm>
          <a:prstGeom prst="rect">
            <a:avLst/>
          </a:prstGeom>
        </p:spPr>
      </p:pic>
    </p:spTree>
    <p:extLst>
      <p:ext uri="{BB962C8B-B14F-4D97-AF65-F5344CB8AC3E}">
        <p14:creationId xmlns:p14="http://schemas.microsoft.com/office/powerpoint/2010/main" val="1047103102"/>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Network Representations and Topologies</a:t>
            </a:r>
            <a:br>
              <a:rPr lang="en-US" altLang="en-US" dirty="0"/>
            </a:br>
            <a:r>
              <a:rPr lang="en-US" altLang="en-US" dirty="0"/>
              <a:t>Topology Diagrams</a:t>
            </a:r>
            <a:endParaRPr lang="en-CA" altLang="en-US" dirty="0"/>
          </a:p>
        </p:txBody>
      </p:sp>
      <p:sp>
        <p:nvSpPr>
          <p:cNvPr id="13315" name="Content Placeholder 2"/>
          <p:cNvSpPr>
            <a:spLocks noGrp="1"/>
          </p:cNvSpPr>
          <p:nvPr>
            <p:ph idx="1"/>
          </p:nvPr>
        </p:nvSpPr>
        <p:spPr>
          <a:xfrm>
            <a:off x="378587" y="1063612"/>
            <a:ext cx="5416003" cy="987291"/>
          </a:xfrm>
        </p:spPr>
        <p:txBody>
          <a:bodyPr>
            <a:normAutofit fontScale="92500" lnSpcReduction="20000"/>
          </a:bodyPr>
          <a:lstStyle/>
          <a:p>
            <a:pPr marL="0" indent="0">
              <a:buNone/>
            </a:pPr>
            <a:r>
              <a:rPr lang="en-US" dirty="0"/>
              <a:t>Physical topology diagrams illustrate the physical location of intermediary devices and cable installation.</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378587" y="2282814"/>
            <a:ext cx="5557767" cy="3575380"/>
          </a:xfrm>
          <a:prstGeom prst="rect">
            <a:avLst/>
          </a:prstGeom>
        </p:spPr>
      </p:pic>
      <p:sp>
        <p:nvSpPr>
          <p:cNvPr id="2" name="Rectangle 1"/>
          <p:cNvSpPr/>
          <p:nvPr/>
        </p:nvSpPr>
        <p:spPr>
          <a:xfrm>
            <a:off x="6548938" y="1008326"/>
            <a:ext cx="5643063" cy="707886"/>
          </a:xfrm>
          <a:prstGeom prst="rect">
            <a:avLst/>
          </a:prstGeom>
        </p:spPr>
        <p:txBody>
          <a:bodyPr wrap="square">
            <a:spAutoFit/>
          </a:bodyPr>
          <a:lstStyle/>
          <a:p>
            <a:r>
              <a:rPr lang="en-US" sz="2000" dirty="0">
                <a:solidFill>
                  <a:srgbClr val="000000"/>
                </a:solidFill>
              </a:rPr>
              <a:t>Logical topology diagrams illustrate devices, ports, and the addressing scheme of the network.</a:t>
            </a:r>
            <a:endParaRPr lang="en-CA" altLang="en-US" sz="2000" dirty="0">
              <a:solidFill>
                <a:srgbClr val="000000"/>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09889" y="2282814"/>
            <a:ext cx="5295991" cy="35693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18958278"/>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1.4 Common Types of Networks</a:t>
            </a:r>
          </a:p>
        </p:txBody>
      </p:sp>
    </p:spTree>
    <p:custDataLst>
      <p:tags r:id="rId1"/>
    </p:custDataLst>
    <p:extLst>
      <p:ext uri="{BB962C8B-B14F-4D97-AF65-F5344CB8AC3E}">
        <p14:creationId xmlns:p14="http://schemas.microsoft.com/office/powerpoint/2010/main" val="174977282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0" y="1"/>
            <a:ext cx="12192000" cy="1010068"/>
          </a:xfrm>
        </p:spPr>
        <p:txBody>
          <a:bodyPr/>
          <a:lstStyle/>
          <a:p>
            <a:r>
              <a:rPr lang="en-US" altLang="en-US" sz="2133" dirty="0"/>
              <a:t>Common Types of Networks</a:t>
            </a:r>
            <a:br>
              <a:rPr lang="en-US" altLang="en-US" sz="2133" dirty="0"/>
            </a:br>
            <a:r>
              <a:rPr lang="en-US" altLang="en-US" dirty="0"/>
              <a:t>Networks of Many Sizes</a:t>
            </a:r>
          </a:p>
        </p:txBody>
      </p:sp>
      <p:sp>
        <p:nvSpPr>
          <p:cNvPr id="55299" name="Rectangle 3"/>
          <p:cNvSpPr>
            <a:spLocks noGrp="1" noChangeArrowheads="1"/>
          </p:cNvSpPr>
          <p:nvPr>
            <p:ph type="body" idx="1"/>
          </p:nvPr>
        </p:nvSpPr>
        <p:spPr>
          <a:xfrm>
            <a:off x="6096000" y="1010068"/>
            <a:ext cx="5869021" cy="5267515"/>
          </a:xfrm>
        </p:spPr>
        <p:txBody>
          <a:bodyPr/>
          <a:lstStyle/>
          <a:p>
            <a:pPr eaLnBrk="1" hangingPunct="1">
              <a:buFont typeface="Arial" panose="020B0604020202020204" pitchFamily="34" charset="0"/>
              <a:buChar char="•"/>
            </a:pPr>
            <a:r>
              <a:rPr lang="en-US" altLang="en-US" sz="2267" dirty="0"/>
              <a:t>Small Home Networks – connect a few computers to each other and the Internet</a:t>
            </a:r>
          </a:p>
          <a:p>
            <a:pPr eaLnBrk="1" hangingPunct="1">
              <a:buFont typeface="Arial" panose="020B0604020202020204" pitchFamily="34" charset="0"/>
              <a:buChar char="•"/>
            </a:pPr>
            <a:r>
              <a:rPr lang="en-US" altLang="en-US" sz="2267" dirty="0"/>
              <a:t>Small Office/Home Office – enables computer within a home or remote office to connect to a corporate network</a:t>
            </a:r>
          </a:p>
          <a:p>
            <a:pPr eaLnBrk="1" hangingPunct="1">
              <a:buFont typeface="Arial" panose="020B0604020202020204" pitchFamily="34" charset="0"/>
              <a:buChar char="•"/>
            </a:pPr>
            <a:r>
              <a:rPr lang="en-US" altLang="en-US" sz="2267" dirty="0"/>
              <a:t>Medium to Large Networks – many locations with hundreds or thousands of interconnected computers</a:t>
            </a:r>
          </a:p>
          <a:p>
            <a:pPr eaLnBrk="1" hangingPunct="1">
              <a:buFont typeface="Arial" panose="020B0604020202020204" pitchFamily="34" charset="0"/>
              <a:buChar char="•"/>
            </a:pPr>
            <a:r>
              <a:rPr lang="en-US" altLang="en-US" sz="2267" dirty="0"/>
              <a:t>World Wide Networks – connects hundreds of millions of computers world-wide – such as the internet</a:t>
            </a:r>
          </a:p>
          <a:p>
            <a:pPr lvl="1"/>
            <a:endParaRPr lang="en-US" altLang="en-US" sz="2000" dirty="0"/>
          </a:p>
          <a:p>
            <a:pPr lvl="1"/>
            <a:endParaRPr lang="en-US" altLang="en-US" dirty="0"/>
          </a:p>
          <a:p>
            <a:pPr marL="0" indent="0">
              <a:buNone/>
            </a:pPr>
            <a:endParaRPr lang="en-CA" altLang="en-US" sz="2200" b="1" dirty="0"/>
          </a:p>
        </p:txBody>
      </p:sp>
      <p:sp>
        <p:nvSpPr>
          <p:cNvPr id="2" name="TextBox 1"/>
          <p:cNvSpPr txBox="1"/>
          <p:nvPr/>
        </p:nvSpPr>
        <p:spPr>
          <a:xfrm>
            <a:off x="0" y="3081009"/>
            <a:ext cx="5792459" cy="46166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2400" dirty="0"/>
              <a:t>       </a:t>
            </a:r>
            <a:r>
              <a:rPr lang="en-US" sz="2133" dirty="0"/>
              <a:t>Small Home                  SOHO</a:t>
            </a:r>
          </a:p>
        </p:txBody>
      </p:sp>
      <p:pic>
        <p:nvPicPr>
          <p:cNvPr id="3074" name="Picture 2" descr="this is the image’s alt tex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039" y="1010068"/>
            <a:ext cx="2804140" cy="204537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d1qjbjciwpxftb.cloudfront.net/courses/ccna1/networking-today/5_common-types-of-networks/assets/1_chunk/media--Small-Home-Office-Net--imag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05179" y="1010068"/>
            <a:ext cx="2787280" cy="204537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34898" y="5738394"/>
            <a:ext cx="5557561" cy="461665"/>
          </a:xfrm>
          <a:prstGeom prst="rect">
            <a:avLst/>
          </a:prstGeom>
          <a:noFill/>
        </p:spPr>
        <p:txBody>
          <a:bodyPr wrap="square" rtlCol="0">
            <a:spAutoFit/>
          </a:bodyPr>
          <a:lstStyle/>
          <a:p>
            <a:r>
              <a:rPr lang="en-US" sz="2400" dirty="0"/>
              <a:t>   </a:t>
            </a:r>
            <a:r>
              <a:rPr lang="en-US" sz="2133" dirty="0"/>
              <a:t>Medium/Large            World Wide</a:t>
            </a:r>
          </a:p>
        </p:txBody>
      </p:sp>
      <p:pic>
        <p:nvPicPr>
          <p:cNvPr id="3078" name="Picture 6" descr="this is the image’s alt tex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038" y="3599017"/>
            <a:ext cx="2804140" cy="2139376"/>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05178" y="3573451"/>
            <a:ext cx="2787281" cy="2139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00830764"/>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 y="55192"/>
            <a:ext cx="12192000" cy="946632"/>
          </a:xfrm>
        </p:spPr>
        <p:txBody>
          <a:bodyPr>
            <a:normAutofit fontScale="90000"/>
          </a:bodyPr>
          <a:lstStyle/>
          <a:p>
            <a:r>
              <a:rPr lang="en-US" altLang="en-US" sz="2133" dirty="0"/>
              <a:t>Common Types of Networks</a:t>
            </a:r>
            <a:br>
              <a:rPr lang="en-US" altLang="en-US" dirty="0"/>
            </a:br>
            <a:r>
              <a:rPr lang="en-US" altLang="en-US" dirty="0"/>
              <a:t>LANs and WANs</a:t>
            </a:r>
          </a:p>
        </p:txBody>
      </p:sp>
      <p:sp>
        <p:nvSpPr>
          <p:cNvPr id="8195" name="Rectangle 6"/>
          <p:cNvSpPr>
            <a:spLocks noGrp="1" noChangeArrowheads="1"/>
          </p:cNvSpPr>
          <p:nvPr>
            <p:ph idx="1"/>
          </p:nvPr>
        </p:nvSpPr>
        <p:spPr>
          <a:xfrm>
            <a:off x="173185" y="970748"/>
            <a:ext cx="5327392" cy="4936920"/>
          </a:xfrm>
        </p:spPr>
        <p:txBody>
          <a:bodyPr/>
          <a:lstStyle/>
          <a:p>
            <a:pPr marL="0" indent="0">
              <a:buNone/>
            </a:pPr>
            <a:r>
              <a:rPr lang="en-US" sz="2133" dirty="0"/>
              <a:t>Network infrastructures vary greatly in terms of:</a:t>
            </a:r>
          </a:p>
          <a:p>
            <a:pPr lvl="1">
              <a:buFont typeface="Arial" panose="020B0604020202020204" pitchFamily="34" charset="0"/>
              <a:buChar char="•"/>
            </a:pPr>
            <a:r>
              <a:rPr lang="en-US" sz="2133" dirty="0"/>
              <a:t>Size of the area covered</a:t>
            </a:r>
          </a:p>
          <a:p>
            <a:pPr lvl="1">
              <a:buFont typeface="Arial" panose="020B0604020202020204" pitchFamily="34" charset="0"/>
              <a:buChar char="•"/>
            </a:pPr>
            <a:r>
              <a:rPr lang="en-US" sz="2133" dirty="0"/>
              <a:t>Number of users connected</a:t>
            </a:r>
          </a:p>
          <a:p>
            <a:pPr lvl="1">
              <a:buFont typeface="Arial" panose="020B0604020202020204" pitchFamily="34" charset="0"/>
              <a:buChar char="•"/>
            </a:pPr>
            <a:r>
              <a:rPr lang="en-US" sz="2133" dirty="0"/>
              <a:t>Number and types of services available</a:t>
            </a:r>
          </a:p>
          <a:p>
            <a:pPr lvl="1">
              <a:buFont typeface="Arial" panose="020B0604020202020204" pitchFamily="34" charset="0"/>
              <a:buChar char="•"/>
            </a:pPr>
            <a:r>
              <a:rPr lang="en-US" sz="2133" dirty="0"/>
              <a:t>Area of responsibility</a:t>
            </a:r>
          </a:p>
          <a:p>
            <a:pPr marL="190495" lvl="1" indent="0">
              <a:buNone/>
            </a:pPr>
            <a:endParaRPr lang="en-US" altLang="en-US" sz="2133" dirty="0"/>
          </a:p>
          <a:p>
            <a:pPr marL="0" indent="0">
              <a:buNone/>
            </a:pPr>
            <a:r>
              <a:rPr lang="en-US" altLang="en-US" sz="2133" dirty="0"/>
              <a:t>Two most common types of networks: </a:t>
            </a:r>
          </a:p>
          <a:p>
            <a:pPr lvl="1">
              <a:buFont typeface="Arial" panose="020B0604020202020204" pitchFamily="34" charset="0"/>
              <a:buChar char="•"/>
            </a:pPr>
            <a:r>
              <a:rPr lang="en-US" altLang="en-US" sz="2133" dirty="0"/>
              <a:t>Local Area Network (LAN) </a:t>
            </a:r>
          </a:p>
          <a:p>
            <a:pPr lvl="1">
              <a:buFont typeface="Arial" panose="020B0604020202020204" pitchFamily="34" charset="0"/>
              <a:buChar char="•"/>
            </a:pPr>
            <a:r>
              <a:rPr lang="en-CA" altLang="en-US" sz="2133" dirty="0"/>
              <a:t>Wide Area Network (WAN). </a:t>
            </a:r>
            <a:endParaRPr lang="en-US" altLang="en-US" sz="2133" dirty="0"/>
          </a:p>
          <a:p>
            <a:pPr marL="0" indent="0">
              <a:buNone/>
            </a:pPr>
            <a:r>
              <a:rPr lang="en-US" altLang="ja-JP" dirty="0"/>
              <a:t> </a:t>
            </a:r>
          </a:p>
        </p:txBody>
      </p:sp>
      <p:pic>
        <p:nvPicPr>
          <p:cNvPr id="2" name="Picture 1"/>
          <p:cNvPicPr>
            <a:picLocks noChangeAspect="1"/>
          </p:cNvPicPr>
          <p:nvPr/>
        </p:nvPicPr>
        <p:blipFill>
          <a:blip r:embed="rId4"/>
          <a:stretch>
            <a:fillRect/>
          </a:stretch>
        </p:blipFill>
        <p:spPr>
          <a:xfrm>
            <a:off x="5500577" y="1001824"/>
            <a:ext cx="6513337" cy="4802141"/>
          </a:xfrm>
          <a:prstGeom prst="rect">
            <a:avLst/>
          </a:prstGeom>
        </p:spPr>
      </p:pic>
    </p:spTree>
    <p:custDataLst>
      <p:tags r:id="rId1"/>
    </p:custDataLst>
    <p:extLst>
      <p:ext uri="{BB962C8B-B14F-4D97-AF65-F5344CB8AC3E}">
        <p14:creationId xmlns:p14="http://schemas.microsoft.com/office/powerpoint/2010/main" val="3427474698"/>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Common Types of Networks </a:t>
            </a:r>
            <a:br>
              <a:rPr lang="en-US" altLang="en-US" dirty="0"/>
            </a:br>
            <a:r>
              <a:rPr lang="en-US" altLang="en-US" dirty="0"/>
              <a:t>LANs and WANs (cont.)</a:t>
            </a:r>
            <a:endParaRPr lang="en-CA" altLang="en-US" dirty="0"/>
          </a:p>
        </p:txBody>
      </p:sp>
      <p:sp>
        <p:nvSpPr>
          <p:cNvPr id="13315" name="Content Placeholder 2"/>
          <p:cNvSpPr>
            <a:spLocks noGrp="1"/>
          </p:cNvSpPr>
          <p:nvPr>
            <p:ph idx="1"/>
          </p:nvPr>
        </p:nvSpPr>
        <p:spPr>
          <a:xfrm>
            <a:off x="378587" y="1063613"/>
            <a:ext cx="5416003" cy="746265"/>
          </a:xfrm>
        </p:spPr>
        <p:txBody>
          <a:bodyPr>
            <a:normAutofit fontScale="92500" lnSpcReduction="10000"/>
          </a:bodyPr>
          <a:lstStyle/>
          <a:p>
            <a:pPr marL="0" indent="0">
              <a:buNone/>
            </a:pPr>
            <a:r>
              <a:rPr lang="en-US" dirty="0"/>
              <a:t>A LAN is a network infrastructure that spans a small geographical area. </a:t>
            </a:r>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5" name="Picture 4"/>
          <p:cNvPicPr>
            <a:picLocks noChangeAspect="1"/>
          </p:cNvPicPr>
          <p:nvPr/>
        </p:nvPicPr>
        <p:blipFill>
          <a:blip r:embed="rId3"/>
          <a:stretch>
            <a:fillRect/>
          </a:stretch>
        </p:blipFill>
        <p:spPr>
          <a:xfrm>
            <a:off x="528774" y="1809878"/>
            <a:ext cx="3408385" cy="1792225"/>
          </a:xfrm>
          <a:prstGeom prst="rect">
            <a:avLst/>
          </a:prstGeom>
        </p:spPr>
      </p:pic>
      <p:sp>
        <p:nvSpPr>
          <p:cNvPr id="2" name="Rectangle 1"/>
          <p:cNvSpPr/>
          <p:nvPr/>
        </p:nvSpPr>
        <p:spPr>
          <a:xfrm>
            <a:off x="6397414" y="990492"/>
            <a:ext cx="5643063" cy="748795"/>
          </a:xfrm>
          <a:prstGeom prst="rect">
            <a:avLst/>
          </a:prstGeom>
        </p:spPr>
        <p:txBody>
          <a:bodyPr wrap="square">
            <a:spAutoFit/>
          </a:bodyPr>
          <a:lstStyle/>
          <a:p>
            <a:r>
              <a:rPr lang="en-US" sz="2133" dirty="0">
                <a:solidFill>
                  <a:srgbClr val="000000"/>
                </a:solidFill>
              </a:rPr>
              <a:t>A WAN is a network infrastructure that spans a wide geographical area.</a:t>
            </a:r>
            <a:endParaRPr lang="en-CA" altLang="en-US" sz="2000" dirty="0">
              <a:solidFill>
                <a:srgbClr val="000000"/>
              </a:solidFill>
            </a:endParaRPr>
          </a:p>
        </p:txBody>
      </p:sp>
      <p:pic>
        <p:nvPicPr>
          <p:cNvPr id="6" name="Picture 5"/>
          <p:cNvPicPr>
            <a:picLocks noChangeAspect="1"/>
          </p:cNvPicPr>
          <p:nvPr/>
        </p:nvPicPr>
        <p:blipFill>
          <a:blip r:embed="rId4"/>
          <a:stretch>
            <a:fillRect/>
          </a:stretch>
        </p:blipFill>
        <p:spPr>
          <a:xfrm>
            <a:off x="6424200" y="1822174"/>
            <a:ext cx="4667368" cy="1883893"/>
          </a:xfrm>
          <a:prstGeom prst="rect">
            <a:avLst/>
          </a:prstGeom>
        </p:spPr>
      </p:pic>
      <p:graphicFrame>
        <p:nvGraphicFramePr>
          <p:cNvPr id="3" name="Table 2"/>
          <p:cNvGraphicFramePr>
            <a:graphicFrameLocks noGrp="1"/>
          </p:cNvGraphicFramePr>
          <p:nvPr/>
        </p:nvGraphicFramePr>
        <p:xfrm>
          <a:off x="528774" y="3706067"/>
          <a:ext cx="11180725" cy="2265443"/>
        </p:xfrm>
        <a:graphic>
          <a:graphicData uri="http://schemas.openxmlformats.org/drawingml/2006/table">
            <a:tbl>
              <a:tblPr firstRow="1" bandRow="1">
                <a:tableStyleId>{5C22544A-7EE6-4342-B048-85BDC9FD1C3A}</a:tableStyleId>
              </a:tblPr>
              <a:tblGrid>
                <a:gridCol w="5349849">
                  <a:extLst>
                    <a:ext uri="{9D8B030D-6E8A-4147-A177-3AD203B41FA5}">
                      <a16:colId xmlns:a16="http://schemas.microsoft.com/office/drawing/2014/main" val="20000"/>
                    </a:ext>
                  </a:extLst>
                </a:gridCol>
                <a:gridCol w="5830876">
                  <a:extLst>
                    <a:ext uri="{9D8B030D-6E8A-4147-A177-3AD203B41FA5}">
                      <a16:colId xmlns:a16="http://schemas.microsoft.com/office/drawing/2014/main" val="20001"/>
                    </a:ext>
                  </a:extLst>
                </a:gridCol>
              </a:tblGrid>
              <a:tr h="487680">
                <a:tc>
                  <a:txBody>
                    <a:bodyPr/>
                    <a:lstStyle/>
                    <a:p>
                      <a:r>
                        <a:rPr lang="en-US" sz="2400" dirty="0"/>
                        <a:t>LAN</a:t>
                      </a:r>
                    </a:p>
                  </a:txBody>
                  <a:tcPr marL="121920" marR="121920" marT="60960" marB="60960"/>
                </a:tc>
                <a:tc>
                  <a:txBody>
                    <a:bodyPr/>
                    <a:lstStyle/>
                    <a:p>
                      <a:r>
                        <a:rPr lang="en-US" sz="2400" dirty="0"/>
                        <a:t>WAN</a:t>
                      </a:r>
                    </a:p>
                  </a:txBody>
                  <a:tcPr marL="121920" marR="121920" marT="60960" marB="60960"/>
                </a:tc>
                <a:extLst>
                  <a:ext uri="{0D108BD9-81ED-4DB2-BD59-A6C34878D82A}">
                    <a16:rowId xmlns:a16="http://schemas.microsoft.com/office/drawing/2014/main" val="10000"/>
                  </a:ext>
                </a:extLst>
              </a:tr>
              <a:tr h="441841">
                <a:tc>
                  <a:txBody>
                    <a:bodyPr/>
                    <a:lstStyle/>
                    <a:p>
                      <a:r>
                        <a:rPr lang="en-US" sz="1900" b="0" i="0" kern="1200" dirty="0">
                          <a:solidFill>
                            <a:schemeClr val="dk1"/>
                          </a:solidFill>
                          <a:effectLst/>
                          <a:latin typeface="+mn-lt"/>
                          <a:ea typeface="+mn-ea"/>
                          <a:cs typeface="+mn-cs"/>
                        </a:rPr>
                        <a:t>Interconnect end devices in a limited area.</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Interconnect LANs over wide geographical areas.</a:t>
                      </a:r>
                      <a:endParaRPr lang="en-US" sz="2400" dirty="0"/>
                    </a:p>
                  </a:txBody>
                  <a:tcPr marL="121920" marR="121920" marT="60960" marB="60960"/>
                </a:tc>
                <a:extLst>
                  <a:ext uri="{0D108BD9-81ED-4DB2-BD59-A6C34878D82A}">
                    <a16:rowId xmlns:a16="http://schemas.microsoft.com/office/drawing/2014/main" val="10001"/>
                  </a:ext>
                </a:extLst>
              </a:tr>
              <a:tr h="441841">
                <a:tc>
                  <a:txBody>
                    <a:bodyPr/>
                    <a:lstStyle/>
                    <a:p>
                      <a:r>
                        <a:rPr lang="en-US" sz="1900" b="0" i="0" kern="1200" dirty="0">
                          <a:solidFill>
                            <a:schemeClr val="dk1"/>
                          </a:solidFill>
                          <a:effectLst/>
                          <a:latin typeface="+mn-lt"/>
                          <a:ea typeface="+mn-ea"/>
                          <a:cs typeface="+mn-cs"/>
                        </a:rPr>
                        <a:t>Administered by a single organization or individual.</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Typically</a:t>
                      </a:r>
                      <a:r>
                        <a:rPr lang="en-US" sz="1900" b="0" i="0" kern="1200" baseline="0" dirty="0">
                          <a:solidFill>
                            <a:schemeClr val="dk1"/>
                          </a:solidFill>
                          <a:effectLst/>
                          <a:latin typeface="+mn-lt"/>
                          <a:ea typeface="+mn-ea"/>
                          <a:cs typeface="+mn-cs"/>
                        </a:rPr>
                        <a:t> a</a:t>
                      </a:r>
                      <a:r>
                        <a:rPr lang="en-US" sz="1900" b="0" i="0" kern="1200" dirty="0">
                          <a:solidFill>
                            <a:schemeClr val="dk1"/>
                          </a:solidFill>
                          <a:effectLst/>
                          <a:latin typeface="+mn-lt"/>
                          <a:ea typeface="+mn-ea"/>
                          <a:cs typeface="+mn-cs"/>
                        </a:rPr>
                        <a:t>dministered by one</a:t>
                      </a:r>
                      <a:r>
                        <a:rPr lang="en-US" sz="1900" b="0" i="0" kern="1200" baseline="0" dirty="0">
                          <a:solidFill>
                            <a:schemeClr val="dk1"/>
                          </a:solidFill>
                          <a:effectLst/>
                          <a:latin typeface="+mn-lt"/>
                          <a:ea typeface="+mn-ea"/>
                          <a:cs typeface="+mn-cs"/>
                        </a:rPr>
                        <a:t> or more</a:t>
                      </a:r>
                      <a:r>
                        <a:rPr lang="en-US" sz="1900" b="0" i="0" kern="1200" dirty="0">
                          <a:solidFill>
                            <a:schemeClr val="dk1"/>
                          </a:solidFill>
                          <a:effectLst/>
                          <a:latin typeface="+mn-lt"/>
                          <a:ea typeface="+mn-ea"/>
                          <a:cs typeface="+mn-cs"/>
                        </a:rPr>
                        <a:t> service providers.</a:t>
                      </a:r>
                      <a:endParaRPr lang="en-US" sz="2400" dirty="0"/>
                    </a:p>
                  </a:txBody>
                  <a:tcPr marL="121920" marR="121920" marT="60960" marB="60960"/>
                </a:tc>
                <a:extLst>
                  <a:ext uri="{0D108BD9-81ED-4DB2-BD59-A6C34878D82A}">
                    <a16:rowId xmlns:a16="http://schemas.microsoft.com/office/drawing/2014/main" val="10002"/>
                  </a:ext>
                </a:extLst>
              </a:tr>
              <a:tr h="441841">
                <a:tc>
                  <a:txBody>
                    <a:bodyPr/>
                    <a:lstStyle/>
                    <a:p>
                      <a:r>
                        <a:rPr lang="en-US" sz="1900" b="0" i="0" kern="1200" dirty="0">
                          <a:solidFill>
                            <a:schemeClr val="dk1"/>
                          </a:solidFill>
                          <a:effectLst/>
                          <a:latin typeface="+mn-lt"/>
                          <a:ea typeface="+mn-ea"/>
                          <a:cs typeface="+mn-cs"/>
                        </a:rPr>
                        <a:t>Provide high-speed bandwidth to internal devices.</a:t>
                      </a:r>
                      <a:endParaRPr lang="en-US" sz="2400" dirty="0"/>
                    </a:p>
                  </a:txBody>
                  <a:tcPr marL="121920" marR="121920" marT="60960" marB="60960"/>
                </a:tc>
                <a:tc>
                  <a:txBody>
                    <a:bodyPr/>
                    <a:lstStyle/>
                    <a:p>
                      <a:r>
                        <a:rPr lang="en-US" sz="1900" b="0" i="0" kern="1200" dirty="0">
                          <a:solidFill>
                            <a:schemeClr val="dk1"/>
                          </a:solidFill>
                          <a:effectLst/>
                          <a:latin typeface="+mn-lt"/>
                          <a:ea typeface="+mn-ea"/>
                          <a:cs typeface="+mn-cs"/>
                        </a:rPr>
                        <a:t>Typically provide slower speed links between LANs.</a:t>
                      </a:r>
                      <a:endParaRPr lang="en-US" sz="2400" dirty="0"/>
                    </a:p>
                  </a:txBody>
                  <a:tcPr marL="121920" marR="121920" marT="60960" marB="6096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990477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3"/>
          <p:cNvSpPr>
            <a:spLocks noGrp="1" noChangeArrowheads="1"/>
          </p:cNvSpPr>
          <p:nvPr>
            <p:ph type="title"/>
          </p:nvPr>
        </p:nvSpPr>
        <p:spPr>
          <a:xfrm>
            <a:off x="1" y="55192"/>
            <a:ext cx="12192000" cy="817083"/>
          </a:xfrm>
        </p:spPr>
        <p:txBody>
          <a:bodyPr/>
          <a:lstStyle/>
          <a:p>
            <a:pPr eaLnBrk="1" hangingPunct="1"/>
            <a:r>
              <a:rPr lang="en-US" dirty="0"/>
              <a:t>Module Objectives</a:t>
            </a:r>
          </a:p>
        </p:txBody>
      </p:sp>
      <p:sp>
        <p:nvSpPr>
          <p:cNvPr id="6147" name="Rectangle 34"/>
          <p:cNvSpPr>
            <a:spLocks noGrp="1" noChangeArrowheads="1"/>
          </p:cNvSpPr>
          <p:nvPr>
            <p:ph idx="1"/>
          </p:nvPr>
        </p:nvSpPr>
        <p:spPr>
          <a:xfrm>
            <a:off x="132615" y="872276"/>
            <a:ext cx="11641696" cy="1103281"/>
          </a:xfrm>
        </p:spPr>
        <p:txBody>
          <a:bodyPr/>
          <a:lstStyle/>
          <a:p>
            <a:pPr marL="0" indent="0" defTabSz="1219170" eaLnBrk="0" hangingPunct="0">
              <a:spcBef>
                <a:spcPct val="0"/>
              </a:spcBef>
              <a:spcAft>
                <a:spcPct val="0"/>
              </a:spcAft>
              <a:buNone/>
            </a:pPr>
            <a:r>
              <a:rPr lang="en-US" altLang="en-US" sz="1867" b="1" dirty="0">
                <a:ea typeface="Calibri" panose="020F0502020204030204" pitchFamily="34" charset="0"/>
                <a:cs typeface="Calibri" panose="020F0502020204030204" pitchFamily="34" charset="0"/>
              </a:rPr>
              <a:t>Module Title: </a:t>
            </a:r>
            <a:r>
              <a:rPr lang="en-US" altLang="en-US" sz="1867" dirty="0">
                <a:ea typeface="Calibri" panose="020F0502020204030204" pitchFamily="34" charset="0"/>
                <a:cs typeface="Calibri" panose="020F0502020204030204" pitchFamily="34" charset="0"/>
              </a:rPr>
              <a:t>Networking Today</a:t>
            </a:r>
          </a:p>
          <a:p>
            <a:pPr marL="0" indent="0" defTabSz="1219170" eaLnBrk="0" hangingPunct="0">
              <a:spcBef>
                <a:spcPct val="0"/>
              </a:spcBef>
              <a:spcAft>
                <a:spcPct val="0"/>
              </a:spcAft>
              <a:buNone/>
            </a:pPr>
            <a:endParaRPr lang="en-US" altLang="en-US" sz="1867" dirty="0"/>
          </a:p>
          <a:p>
            <a:pPr marL="0" indent="0" defTabSz="1219170" eaLnBrk="0" hangingPunct="0">
              <a:spcBef>
                <a:spcPct val="0"/>
              </a:spcBef>
              <a:spcAft>
                <a:spcPct val="0"/>
              </a:spcAft>
              <a:buNone/>
            </a:pPr>
            <a:r>
              <a:rPr lang="en-US" altLang="en-US" sz="1867" b="1" dirty="0">
                <a:ea typeface="Calibri" panose="020F0502020204030204" pitchFamily="34" charset="0"/>
                <a:cs typeface="Calibri" panose="020F0502020204030204" pitchFamily="34" charset="0"/>
              </a:rPr>
              <a:t>Module Objective</a:t>
            </a:r>
            <a:r>
              <a:rPr lang="en-US" altLang="en-US" sz="1867" dirty="0">
                <a:ea typeface="Calibri" panose="020F0502020204030204" pitchFamily="34" charset="0"/>
                <a:cs typeface="Calibri" panose="020F0502020204030204" pitchFamily="34" charset="0"/>
              </a:rPr>
              <a:t>: Explain the advances in modern technologies.</a:t>
            </a:r>
            <a:endParaRPr lang="en-US" altLang="en-US" sz="2133" dirty="0">
              <a:latin typeface="Arial" panose="020B0604020202020204" pitchFamily="34" charset="0"/>
            </a:endParaRPr>
          </a:p>
          <a:p>
            <a:pPr marL="0" indent="0">
              <a:spcBef>
                <a:spcPct val="30000"/>
              </a:spcBef>
              <a:buNone/>
            </a:pPr>
            <a:endParaRPr lang="en-US" dirty="0"/>
          </a:p>
          <a:p>
            <a:pPr marL="119060" indent="0">
              <a:spcBef>
                <a:spcPct val="30000"/>
              </a:spcBef>
              <a:buNone/>
            </a:pPr>
            <a:endParaRPr lang="en-US" dirty="0"/>
          </a:p>
          <a:p>
            <a:pPr marL="119060" indent="0">
              <a:spcBef>
                <a:spcPct val="30000"/>
              </a:spcBef>
              <a:buNone/>
            </a:pPr>
            <a:endParaRPr lang="en-US" dirty="0"/>
          </a:p>
        </p:txBody>
      </p:sp>
      <p:graphicFrame>
        <p:nvGraphicFramePr>
          <p:cNvPr id="2" name="Table 1"/>
          <p:cNvGraphicFramePr>
            <a:graphicFrameLocks noGrp="1"/>
          </p:cNvGraphicFramePr>
          <p:nvPr/>
        </p:nvGraphicFramePr>
        <p:xfrm>
          <a:off x="564445" y="2167467"/>
          <a:ext cx="11017956" cy="3687427"/>
        </p:xfrm>
        <a:graphic>
          <a:graphicData uri="http://schemas.openxmlformats.org/drawingml/2006/table">
            <a:tbl>
              <a:tblPr firstRow="1" firstCol="1" bandRow="1">
                <a:tableStyleId>{5C22544A-7EE6-4342-B048-85BDC9FD1C3A}</a:tableStyleId>
              </a:tblPr>
              <a:tblGrid>
                <a:gridCol w="3890064">
                  <a:extLst>
                    <a:ext uri="{9D8B030D-6E8A-4147-A177-3AD203B41FA5}">
                      <a16:colId xmlns:a16="http://schemas.microsoft.com/office/drawing/2014/main" val="399010295"/>
                    </a:ext>
                  </a:extLst>
                </a:gridCol>
                <a:gridCol w="7127892">
                  <a:extLst>
                    <a:ext uri="{9D8B030D-6E8A-4147-A177-3AD203B41FA5}">
                      <a16:colId xmlns:a16="http://schemas.microsoft.com/office/drawing/2014/main" val="3417728144"/>
                    </a:ext>
                  </a:extLst>
                </a:gridCol>
              </a:tblGrid>
              <a:tr h="298821">
                <a:tc>
                  <a:txBody>
                    <a:bodyPr/>
                    <a:lstStyle/>
                    <a:p>
                      <a:pPr marL="0" marR="0">
                        <a:lnSpc>
                          <a:spcPct val="107000"/>
                        </a:lnSpc>
                        <a:spcBef>
                          <a:spcPts val="0"/>
                        </a:spcBef>
                        <a:spcAft>
                          <a:spcPts val="0"/>
                        </a:spcAft>
                      </a:pPr>
                      <a:r>
                        <a:rPr lang="en-US" sz="1500" dirty="0">
                          <a:effectLst/>
                        </a:rPr>
                        <a:t>Topic Title</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Topic Objective</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364302898"/>
                  </a:ext>
                </a:extLst>
              </a:tr>
              <a:tr h="351632">
                <a:tc>
                  <a:txBody>
                    <a:bodyPr/>
                    <a:lstStyle/>
                    <a:p>
                      <a:pPr marL="0" marR="0">
                        <a:lnSpc>
                          <a:spcPct val="107000"/>
                        </a:lnSpc>
                        <a:spcBef>
                          <a:spcPts val="0"/>
                        </a:spcBef>
                        <a:spcAft>
                          <a:spcPts val="0"/>
                        </a:spcAft>
                      </a:pPr>
                      <a:r>
                        <a:rPr lang="en-US" sz="1500" dirty="0">
                          <a:effectLst/>
                        </a:rPr>
                        <a:t>Networks Affect our Lives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how networks affect our daily lives.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3530891527"/>
                  </a:ext>
                </a:extLst>
              </a:tr>
              <a:tr h="351632">
                <a:tc>
                  <a:txBody>
                    <a:bodyPr/>
                    <a:lstStyle/>
                    <a:p>
                      <a:pPr marL="0" marR="0">
                        <a:lnSpc>
                          <a:spcPct val="107000"/>
                        </a:lnSpc>
                        <a:spcBef>
                          <a:spcPts val="0"/>
                        </a:spcBef>
                        <a:spcAft>
                          <a:spcPts val="0"/>
                        </a:spcAft>
                      </a:pPr>
                      <a:r>
                        <a:rPr lang="en-US" sz="1500" dirty="0">
                          <a:effectLst/>
                        </a:rPr>
                        <a:t>Network Components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how host and network devices are used.</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662892947"/>
                  </a:ext>
                </a:extLst>
              </a:tr>
              <a:tr h="339545">
                <a:tc>
                  <a:txBody>
                    <a:bodyPr/>
                    <a:lstStyle/>
                    <a:p>
                      <a:pPr marL="0" marR="0">
                        <a:lnSpc>
                          <a:spcPct val="107000"/>
                        </a:lnSpc>
                        <a:spcBef>
                          <a:spcPts val="0"/>
                        </a:spcBef>
                        <a:spcAft>
                          <a:spcPts val="0"/>
                        </a:spcAft>
                      </a:pPr>
                      <a:r>
                        <a:rPr lang="en-US" sz="1500" dirty="0">
                          <a:effectLst/>
                        </a:rPr>
                        <a:t>Network Representations and Topologies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network representations and how they are used in network topologies.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1283686363"/>
                  </a:ext>
                </a:extLst>
              </a:tr>
              <a:tr h="333215">
                <a:tc>
                  <a:txBody>
                    <a:bodyPr/>
                    <a:lstStyle/>
                    <a:p>
                      <a:pPr marL="0" marR="0">
                        <a:lnSpc>
                          <a:spcPct val="107000"/>
                        </a:lnSpc>
                        <a:spcBef>
                          <a:spcPts val="0"/>
                        </a:spcBef>
                        <a:spcAft>
                          <a:spcPts val="0"/>
                        </a:spcAft>
                      </a:pPr>
                      <a:r>
                        <a:rPr lang="en-US" sz="1500" dirty="0">
                          <a:effectLst/>
                        </a:rPr>
                        <a:t>Common Types of Networks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Compare the characteristics of common types of networks.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2466644772"/>
                  </a:ext>
                </a:extLst>
              </a:tr>
              <a:tr h="351632">
                <a:tc>
                  <a:txBody>
                    <a:bodyPr/>
                    <a:lstStyle/>
                    <a:p>
                      <a:pPr marL="0" marR="0">
                        <a:lnSpc>
                          <a:spcPct val="107000"/>
                        </a:lnSpc>
                        <a:spcBef>
                          <a:spcPts val="0"/>
                        </a:spcBef>
                        <a:spcAft>
                          <a:spcPts val="0"/>
                        </a:spcAft>
                      </a:pPr>
                      <a:r>
                        <a:rPr lang="en-US" sz="1500" dirty="0">
                          <a:effectLst/>
                        </a:rPr>
                        <a:t>Internet Connections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how LANs and WANs interconnect to the internet.</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2893854660"/>
                  </a:ext>
                </a:extLst>
              </a:tr>
              <a:tr h="383627">
                <a:tc>
                  <a:txBody>
                    <a:bodyPr/>
                    <a:lstStyle/>
                    <a:p>
                      <a:pPr marL="0" marR="0">
                        <a:lnSpc>
                          <a:spcPct val="107000"/>
                        </a:lnSpc>
                        <a:spcBef>
                          <a:spcPts val="0"/>
                        </a:spcBef>
                        <a:spcAft>
                          <a:spcPts val="0"/>
                        </a:spcAft>
                      </a:pPr>
                      <a:r>
                        <a:rPr lang="en-US" sz="1500" dirty="0">
                          <a:effectLst/>
                        </a:rPr>
                        <a:t>Reliable Networks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Describe the four basic requirements of a reliable network.</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811040832"/>
                  </a:ext>
                </a:extLst>
              </a:tr>
              <a:tr h="542064">
                <a:tc>
                  <a:txBody>
                    <a:bodyPr/>
                    <a:lstStyle/>
                    <a:p>
                      <a:pPr marL="0" marR="0">
                        <a:lnSpc>
                          <a:spcPct val="107000"/>
                        </a:lnSpc>
                        <a:spcBef>
                          <a:spcPts val="0"/>
                        </a:spcBef>
                        <a:spcAft>
                          <a:spcPts val="0"/>
                        </a:spcAft>
                      </a:pPr>
                      <a:r>
                        <a:rPr lang="en-US" sz="1500" dirty="0">
                          <a:effectLst/>
                        </a:rPr>
                        <a:t>Network Trends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how trends such as BYOD, online collaboration, video, and cloud computing are changing the way we interact.</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2031869363"/>
                  </a:ext>
                </a:extLst>
              </a:tr>
              <a:tr h="383627">
                <a:tc>
                  <a:txBody>
                    <a:bodyPr/>
                    <a:lstStyle/>
                    <a:p>
                      <a:pPr marL="0" marR="0">
                        <a:lnSpc>
                          <a:spcPct val="107000"/>
                        </a:lnSpc>
                        <a:spcBef>
                          <a:spcPts val="0"/>
                        </a:spcBef>
                        <a:spcAft>
                          <a:spcPts val="0"/>
                        </a:spcAft>
                      </a:pPr>
                      <a:r>
                        <a:rPr lang="en-US" sz="1500" dirty="0">
                          <a:effectLst/>
                        </a:rPr>
                        <a:t>Network Security</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Identify some basic security threats and solution for all networks.</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2746633774"/>
                  </a:ext>
                </a:extLst>
              </a:tr>
              <a:tr h="351632">
                <a:tc>
                  <a:txBody>
                    <a:bodyPr/>
                    <a:lstStyle/>
                    <a:p>
                      <a:pPr marL="0" marR="0">
                        <a:lnSpc>
                          <a:spcPct val="107000"/>
                        </a:lnSpc>
                        <a:spcBef>
                          <a:spcPts val="0"/>
                        </a:spcBef>
                        <a:spcAft>
                          <a:spcPts val="0"/>
                        </a:spcAft>
                      </a:pPr>
                      <a:r>
                        <a:rPr lang="en-US" sz="1500" dirty="0">
                          <a:effectLst/>
                        </a:rPr>
                        <a:t>The IT Professional</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tc>
                  <a:txBody>
                    <a:bodyPr/>
                    <a:lstStyle/>
                    <a:p>
                      <a:pPr marL="0" marR="0">
                        <a:lnSpc>
                          <a:spcPct val="107000"/>
                        </a:lnSpc>
                        <a:spcBef>
                          <a:spcPts val="0"/>
                        </a:spcBef>
                        <a:spcAft>
                          <a:spcPts val="0"/>
                        </a:spcAft>
                      </a:pPr>
                      <a:r>
                        <a:rPr lang="en-US" sz="1500" dirty="0">
                          <a:effectLst/>
                        </a:rPr>
                        <a:t>Explain employment opportunities in the networking field.</a:t>
                      </a:r>
                      <a:endParaRPr lang="en-US"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0224" marR="80224" marT="0" marB="0"/>
                </a:tc>
                <a:extLst>
                  <a:ext uri="{0D108BD9-81ED-4DB2-BD59-A6C34878D82A}">
                    <a16:rowId xmlns:a16="http://schemas.microsoft.com/office/drawing/2014/main" val="1938905636"/>
                  </a:ext>
                </a:extLst>
              </a:tr>
            </a:tbl>
          </a:graphicData>
        </a:graphic>
      </p:graphicFrame>
    </p:spTree>
    <p:custDataLst>
      <p:tags r:id="rId1"/>
    </p:custDataLst>
    <p:extLst>
      <p:ext uri="{BB962C8B-B14F-4D97-AF65-F5344CB8AC3E}">
        <p14:creationId xmlns:p14="http://schemas.microsoft.com/office/powerpoint/2010/main" val="3381894665"/>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Common Types of Networks</a:t>
            </a:r>
            <a:br>
              <a:rPr lang="en-US" altLang="en-US" dirty="0"/>
            </a:br>
            <a:r>
              <a:rPr lang="en-US" altLang="en-US" dirty="0"/>
              <a:t>The Internet</a:t>
            </a:r>
            <a:endParaRPr lang="en-CA" altLang="en-US" dirty="0"/>
          </a:p>
        </p:txBody>
      </p:sp>
      <p:sp>
        <p:nvSpPr>
          <p:cNvPr id="13315" name="Content Placeholder 2"/>
          <p:cNvSpPr>
            <a:spLocks noGrp="1"/>
          </p:cNvSpPr>
          <p:nvPr>
            <p:ph idx="1"/>
          </p:nvPr>
        </p:nvSpPr>
        <p:spPr>
          <a:xfrm>
            <a:off x="163046" y="1065260"/>
            <a:ext cx="5560421" cy="5406657"/>
          </a:xfrm>
        </p:spPr>
        <p:txBody>
          <a:bodyPr/>
          <a:lstStyle/>
          <a:p>
            <a:pPr marL="0" indent="0">
              <a:buNone/>
            </a:pPr>
            <a:r>
              <a:rPr lang="en-US" altLang="en-US" sz="2133" dirty="0"/>
              <a:t>The internet is a worldwide collection of interconnected LANs and WANs. </a:t>
            </a:r>
          </a:p>
          <a:p>
            <a:pPr>
              <a:buFont typeface="Arial" panose="020B0604020202020204" pitchFamily="34" charset="0"/>
              <a:buChar char="•"/>
            </a:pPr>
            <a:r>
              <a:rPr lang="en-US" altLang="en-US" sz="2133" dirty="0"/>
              <a:t>LANs are connected to each other using WANs.</a:t>
            </a:r>
          </a:p>
          <a:p>
            <a:pPr>
              <a:buFont typeface="Arial" panose="020B0604020202020204" pitchFamily="34" charset="0"/>
              <a:buChar char="•"/>
            </a:pPr>
            <a:r>
              <a:rPr lang="en-US" altLang="en-US" sz="2133" dirty="0"/>
              <a:t>WANs may use copper wires, fiber optic cables, and wireless transmissions.</a:t>
            </a:r>
          </a:p>
          <a:p>
            <a:pPr marL="0" indent="0">
              <a:buNone/>
            </a:pPr>
            <a:r>
              <a:rPr lang="en-US" altLang="en-US" sz="2133" dirty="0"/>
              <a:t>The internet is not owned by any individual or group. The following groups were developed to help maintain structure on the internet:</a:t>
            </a:r>
          </a:p>
          <a:p>
            <a:pPr lvl="1"/>
            <a:r>
              <a:rPr lang="en-US" altLang="en-US" sz="2133" dirty="0"/>
              <a:t>IETF</a:t>
            </a:r>
          </a:p>
          <a:p>
            <a:pPr lvl="1"/>
            <a:r>
              <a:rPr lang="en-US" altLang="en-US" sz="2133" dirty="0"/>
              <a:t>ICANN</a:t>
            </a:r>
          </a:p>
          <a:p>
            <a:pPr lvl="1"/>
            <a:r>
              <a:rPr lang="en-US" altLang="en-US" sz="2133" dirty="0"/>
              <a:t>IAB</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5574192" y="1065259"/>
            <a:ext cx="6617809" cy="4319541"/>
          </a:xfrm>
          <a:prstGeom prst="rect">
            <a:avLst/>
          </a:prstGeom>
        </p:spPr>
      </p:pic>
    </p:spTree>
    <p:extLst>
      <p:ext uri="{BB962C8B-B14F-4D97-AF65-F5344CB8AC3E}">
        <p14:creationId xmlns:p14="http://schemas.microsoft.com/office/powerpoint/2010/main" val="2275468121"/>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Common Types of Networks</a:t>
            </a:r>
            <a:br>
              <a:rPr lang="en-US" altLang="en-US" dirty="0"/>
            </a:br>
            <a:r>
              <a:rPr lang="en-US" altLang="en-US" dirty="0"/>
              <a:t>Intranets and Extranets</a:t>
            </a:r>
            <a:endParaRPr lang="en-CA" altLang="en-US" dirty="0"/>
          </a:p>
        </p:txBody>
      </p:sp>
      <p:sp>
        <p:nvSpPr>
          <p:cNvPr id="13315" name="Content Placeholder 2"/>
          <p:cNvSpPr>
            <a:spLocks noGrp="1"/>
          </p:cNvSpPr>
          <p:nvPr>
            <p:ph idx="1"/>
          </p:nvPr>
        </p:nvSpPr>
        <p:spPr>
          <a:xfrm>
            <a:off x="6197601" y="1478846"/>
            <a:ext cx="5423711" cy="4025725"/>
          </a:xfrm>
        </p:spPr>
        <p:txBody>
          <a:bodyPr/>
          <a:lstStyle/>
          <a:p>
            <a:pPr marL="0" indent="0">
              <a:buNone/>
            </a:pPr>
            <a:r>
              <a:rPr lang="en-CA" altLang="en-US" sz="2133" dirty="0"/>
              <a:t>An intranet is a private collection of LANs and WANs internal to an organization that is meant to be accessible only to the organizations members or others with authorization.</a:t>
            </a:r>
          </a:p>
          <a:p>
            <a:pPr marL="0" indent="0">
              <a:buNone/>
            </a:pPr>
            <a:r>
              <a:rPr lang="en-CA" altLang="en-US" sz="2133" dirty="0"/>
              <a:t>An organization might use an extranet to provide secure access to their network for individuals who work for a different organization that need access to their data on their network.</a:t>
            </a:r>
          </a:p>
          <a:p>
            <a:pPr lvl="1"/>
            <a:endParaRPr lang="en-CA" altLang="en-US" dirty="0"/>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126680" y="1153316"/>
            <a:ext cx="5054920" cy="5018291"/>
          </a:xfrm>
          <a:prstGeom prst="rect">
            <a:avLst/>
          </a:prstGeom>
        </p:spPr>
      </p:pic>
    </p:spTree>
    <p:extLst>
      <p:ext uri="{BB962C8B-B14F-4D97-AF65-F5344CB8AC3E}">
        <p14:creationId xmlns:p14="http://schemas.microsoft.com/office/powerpoint/2010/main" val="2982612065"/>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1.5 Internet Connections</a:t>
            </a:r>
          </a:p>
        </p:txBody>
      </p:sp>
    </p:spTree>
    <p:custDataLst>
      <p:tags r:id="rId1"/>
    </p:custDataLst>
    <p:extLst>
      <p:ext uri="{BB962C8B-B14F-4D97-AF65-F5344CB8AC3E}">
        <p14:creationId xmlns:p14="http://schemas.microsoft.com/office/powerpoint/2010/main" val="2920016951"/>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z="2133" dirty="0"/>
              <a:t>Internet Connections</a:t>
            </a:r>
            <a:br>
              <a:rPr lang="en-US" altLang="en-US" dirty="0"/>
            </a:br>
            <a:r>
              <a:rPr lang="en-US" altLang="en-US" dirty="0"/>
              <a:t>Internet Access Technologies</a:t>
            </a:r>
            <a:endParaRPr lang="en-CA" altLang="en-US" dirty="0"/>
          </a:p>
        </p:txBody>
      </p:sp>
      <p:sp>
        <p:nvSpPr>
          <p:cNvPr id="13315" name="Content Placeholder 2"/>
          <p:cNvSpPr>
            <a:spLocks noGrp="1"/>
          </p:cNvSpPr>
          <p:nvPr>
            <p:ph idx="1"/>
          </p:nvPr>
        </p:nvSpPr>
        <p:spPr>
          <a:xfrm>
            <a:off x="6893129" y="667193"/>
            <a:ext cx="5097295" cy="5688451"/>
          </a:xfrm>
        </p:spPr>
        <p:txBody>
          <a:bodyPr/>
          <a:lstStyle/>
          <a:p>
            <a:pPr marL="0" indent="0">
              <a:buNone/>
            </a:pPr>
            <a:r>
              <a:rPr lang="en-CA" altLang="en-US" sz="2133" dirty="0"/>
              <a:t>There are many ways to connect users and organizations to the internet:</a:t>
            </a:r>
          </a:p>
          <a:p>
            <a:pPr lvl="1"/>
            <a:r>
              <a:rPr lang="en-CA" altLang="en-US" sz="2133" dirty="0"/>
              <a:t>Popular services for home users and small offices include broadband cable, broadband digital subscriber line (DSL), wireless WANs, and mobile services.</a:t>
            </a:r>
          </a:p>
          <a:p>
            <a:pPr lvl="1"/>
            <a:r>
              <a:rPr lang="en-CA" altLang="en-US" sz="2133" dirty="0"/>
              <a:t>Organizations need faster connections to support IP phones, video conferencing and data center storage.</a:t>
            </a:r>
          </a:p>
          <a:p>
            <a:pPr lvl="1"/>
            <a:r>
              <a:rPr lang="en-CA" altLang="en-US" sz="2133" dirty="0"/>
              <a:t>Business-class interconnections are usually provided by service providers (SP) and may include:  business DSL, leased lines, and Metro Ethernet.</a:t>
            </a:r>
          </a:p>
          <a:p>
            <a:pPr lvl="1"/>
            <a:endParaRPr lang="en-CA" altLang="en-US" dirty="0"/>
          </a:p>
          <a:p>
            <a:pPr lvl="1"/>
            <a:endParaRPr lang="en-CA" altLang="en-US" dirty="0"/>
          </a:p>
          <a:p>
            <a:pPr lvl="1"/>
            <a:endParaRPr lang="en-CA" altLang="en-US" dirty="0"/>
          </a:p>
          <a:p>
            <a:pPr lvl="1"/>
            <a:endParaRPr lang="en-CA" altLang="en-US" dirty="0"/>
          </a:p>
        </p:txBody>
      </p:sp>
      <p:pic>
        <p:nvPicPr>
          <p:cNvPr id="3" name="Picture 2"/>
          <p:cNvPicPr>
            <a:picLocks noChangeAspect="1"/>
          </p:cNvPicPr>
          <p:nvPr/>
        </p:nvPicPr>
        <p:blipFill>
          <a:blip r:embed="rId3"/>
          <a:stretch>
            <a:fillRect/>
          </a:stretch>
        </p:blipFill>
        <p:spPr>
          <a:xfrm>
            <a:off x="136728" y="1258246"/>
            <a:ext cx="6756400" cy="3822700"/>
          </a:xfrm>
          <a:prstGeom prst="rect">
            <a:avLst/>
          </a:prstGeom>
        </p:spPr>
      </p:pic>
    </p:spTree>
    <p:extLst>
      <p:ext uri="{BB962C8B-B14F-4D97-AF65-F5344CB8AC3E}">
        <p14:creationId xmlns:p14="http://schemas.microsoft.com/office/powerpoint/2010/main" val="3978408560"/>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0" y="55033"/>
            <a:ext cx="12192000" cy="1009651"/>
          </a:xfrm>
        </p:spPr>
        <p:txBody>
          <a:bodyPr/>
          <a:lstStyle/>
          <a:p>
            <a:r>
              <a:rPr lang="en-US" altLang="en-US" sz="2133" dirty="0"/>
              <a:t>Internet Connections</a:t>
            </a:r>
            <a:br>
              <a:rPr lang="en-US" altLang="en-US" dirty="0"/>
            </a:br>
            <a:r>
              <a:rPr lang="en-US" altLang="en-US" dirty="0"/>
              <a:t>Home and Small Office Internet Connections</a:t>
            </a:r>
            <a:endParaRPr lang="en-CA" altLang="en-US" dirty="0"/>
          </a:p>
        </p:txBody>
      </p:sp>
      <p:graphicFrame>
        <p:nvGraphicFramePr>
          <p:cNvPr id="3" name="Table 2"/>
          <p:cNvGraphicFramePr>
            <a:graphicFrameLocks noGrp="1"/>
          </p:cNvGraphicFramePr>
          <p:nvPr/>
        </p:nvGraphicFramePr>
        <p:xfrm>
          <a:off x="6253838" y="1064685"/>
          <a:ext cx="5703092" cy="5069279"/>
        </p:xfrm>
        <a:graphic>
          <a:graphicData uri="http://schemas.openxmlformats.org/drawingml/2006/table">
            <a:tbl>
              <a:tblPr firstRow="1" bandRow="1">
                <a:tableStyleId>{5C22544A-7EE6-4342-B048-85BDC9FD1C3A}</a:tableStyleId>
              </a:tblPr>
              <a:tblGrid>
                <a:gridCol w="1546272">
                  <a:extLst>
                    <a:ext uri="{9D8B030D-6E8A-4147-A177-3AD203B41FA5}">
                      <a16:colId xmlns:a16="http://schemas.microsoft.com/office/drawing/2014/main" val="4198409785"/>
                    </a:ext>
                  </a:extLst>
                </a:gridCol>
                <a:gridCol w="4156820">
                  <a:extLst>
                    <a:ext uri="{9D8B030D-6E8A-4147-A177-3AD203B41FA5}">
                      <a16:colId xmlns:a16="http://schemas.microsoft.com/office/drawing/2014/main" val="3545066263"/>
                    </a:ext>
                  </a:extLst>
                </a:gridCol>
              </a:tblGrid>
              <a:tr h="853440">
                <a:tc>
                  <a:txBody>
                    <a:bodyPr/>
                    <a:lstStyle/>
                    <a:p>
                      <a:r>
                        <a:rPr lang="en-US" sz="2400" dirty="0"/>
                        <a:t>Connection</a:t>
                      </a:r>
                    </a:p>
                  </a:txBody>
                  <a:tcPr marL="121920" marR="121920" marT="60960" marB="60960"/>
                </a:tc>
                <a:tc>
                  <a:txBody>
                    <a:bodyPr/>
                    <a:lstStyle/>
                    <a:p>
                      <a:r>
                        <a:rPr lang="en-US" sz="2400" dirty="0"/>
                        <a:t>Description</a:t>
                      </a:r>
                    </a:p>
                  </a:txBody>
                  <a:tcPr marL="121920" marR="121920" marT="60960" marB="60960"/>
                </a:tc>
                <a:extLst>
                  <a:ext uri="{0D108BD9-81ED-4DB2-BD59-A6C34878D82A}">
                    <a16:rowId xmlns:a16="http://schemas.microsoft.com/office/drawing/2014/main" val="3787048751"/>
                  </a:ext>
                </a:extLst>
              </a:tr>
              <a:tr h="1219200">
                <a:tc>
                  <a:txBody>
                    <a:bodyPr/>
                    <a:lstStyle/>
                    <a:p>
                      <a:r>
                        <a:rPr lang="en-CA" altLang="en-US" sz="2400" dirty="0"/>
                        <a:t>Cable</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high bandwidth, always on, internet offered by cable television service providers.</a:t>
                      </a:r>
                    </a:p>
                  </a:txBody>
                  <a:tcPr marL="121920" marR="121920" marT="60960" marB="60960"/>
                </a:tc>
                <a:extLst>
                  <a:ext uri="{0D108BD9-81ED-4DB2-BD59-A6C34878D82A}">
                    <a16:rowId xmlns:a16="http://schemas.microsoft.com/office/drawing/2014/main" val="1775962995"/>
                  </a:ext>
                </a:extLst>
              </a:tr>
              <a:tr h="1219200">
                <a:tc>
                  <a:txBody>
                    <a:bodyPr/>
                    <a:lstStyle/>
                    <a:p>
                      <a:r>
                        <a:rPr lang="en-CA" altLang="en-US" sz="2400" dirty="0"/>
                        <a:t>DSL</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high bandwidth, always on, internet connection that runs over a telephone line.</a:t>
                      </a:r>
                    </a:p>
                  </a:txBody>
                  <a:tcPr marL="121920" marR="121920" marT="60960" marB="60960"/>
                </a:tc>
                <a:extLst>
                  <a:ext uri="{0D108BD9-81ED-4DB2-BD59-A6C34878D82A}">
                    <a16:rowId xmlns:a16="http://schemas.microsoft.com/office/drawing/2014/main" val="2935690024"/>
                  </a:ext>
                </a:extLst>
              </a:tr>
              <a:tr h="853440">
                <a:tc>
                  <a:txBody>
                    <a:bodyPr/>
                    <a:lstStyle/>
                    <a:p>
                      <a:r>
                        <a:rPr lang="en-CA" altLang="en-US" sz="2400" dirty="0"/>
                        <a:t>Cellular</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uses a cell phone network to connect to the internet.</a:t>
                      </a:r>
                    </a:p>
                  </a:txBody>
                  <a:tcPr marL="121920" marR="121920" marT="60960" marB="60960"/>
                </a:tc>
                <a:extLst>
                  <a:ext uri="{0D108BD9-81ED-4DB2-BD59-A6C34878D82A}">
                    <a16:rowId xmlns:a16="http://schemas.microsoft.com/office/drawing/2014/main" val="752465591"/>
                  </a:ext>
                </a:extLst>
              </a:tr>
              <a:tr h="1219200">
                <a:tc>
                  <a:txBody>
                    <a:bodyPr/>
                    <a:lstStyle/>
                    <a:p>
                      <a:r>
                        <a:rPr lang="en-CA" altLang="en-US" sz="2400" dirty="0"/>
                        <a:t>Satellite</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major benefit to rural areas without Internet Service Providers.</a:t>
                      </a:r>
                    </a:p>
                  </a:txBody>
                  <a:tcPr marL="121920" marR="121920" marT="60960" marB="60960"/>
                </a:tc>
                <a:extLst>
                  <a:ext uri="{0D108BD9-81ED-4DB2-BD59-A6C34878D82A}">
                    <a16:rowId xmlns:a16="http://schemas.microsoft.com/office/drawing/2014/main" val="1196837403"/>
                  </a:ext>
                </a:extLst>
              </a:tr>
              <a:tr h="860675">
                <a:tc>
                  <a:txBody>
                    <a:bodyPr/>
                    <a:lstStyle/>
                    <a:p>
                      <a:r>
                        <a:rPr lang="en-CA" altLang="en-US" sz="2400" dirty="0"/>
                        <a:t>Dial-up telephone </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an inexpensive, low bandwidth option using a modem.</a:t>
                      </a:r>
                    </a:p>
                  </a:txBody>
                  <a:tcPr marL="121920" marR="121920" marT="60960" marB="60960"/>
                </a:tc>
                <a:extLst>
                  <a:ext uri="{0D108BD9-81ED-4DB2-BD59-A6C34878D82A}">
                    <a16:rowId xmlns:a16="http://schemas.microsoft.com/office/drawing/2014/main" val="1536924885"/>
                  </a:ext>
                </a:extLst>
              </a:tr>
            </a:tbl>
          </a:graphicData>
        </a:graphic>
      </p:graphicFrame>
      <p:pic>
        <p:nvPicPr>
          <p:cNvPr id="2" name="Picture 1"/>
          <p:cNvPicPr>
            <a:picLocks noChangeAspect="1"/>
          </p:cNvPicPr>
          <p:nvPr/>
        </p:nvPicPr>
        <p:blipFill>
          <a:blip r:embed="rId3"/>
          <a:stretch>
            <a:fillRect/>
          </a:stretch>
        </p:blipFill>
        <p:spPr>
          <a:xfrm>
            <a:off x="7436" y="1064684"/>
            <a:ext cx="6246403" cy="4075353"/>
          </a:xfrm>
          <a:prstGeom prst="rect">
            <a:avLst/>
          </a:prstGeom>
        </p:spPr>
      </p:pic>
    </p:spTree>
    <p:extLst>
      <p:ext uri="{BB962C8B-B14F-4D97-AF65-F5344CB8AC3E}">
        <p14:creationId xmlns:p14="http://schemas.microsoft.com/office/powerpoint/2010/main" val="1319242256"/>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11950577" cy="1010068"/>
          </a:xfrm>
        </p:spPr>
        <p:txBody>
          <a:bodyPr/>
          <a:lstStyle/>
          <a:p>
            <a:r>
              <a:rPr lang="en-US" altLang="en-US" sz="2133" dirty="0"/>
              <a:t>Internet Connections</a:t>
            </a:r>
            <a:br>
              <a:rPr lang="en-US" altLang="en-US" dirty="0"/>
            </a:br>
            <a:r>
              <a:rPr lang="en-US" altLang="en-US" dirty="0"/>
              <a:t>Businesses Internet Connections</a:t>
            </a:r>
            <a:endParaRPr lang="en-CA" altLang="en-US" dirty="0"/>
          </a:p>
        </p:txBody>
      </p:sp>
      <p:sp>
        <p:nvSpPr>
          <p:cNvPr id="13315" name="Content Placeholder 2"/>
          <p:cNvSpPr>
            <a:spLocks noGrp="1"/>
          </p:cNvSpPr>
          <p:nvPr>
            <p:ph idx="1"/>
          </p:nvPr>
        </p:nvSpPr>
        <p:spPr>
          <a:xfrm>
            <a:off x="116733" y="1073286"/>
            <a:ext cx="5549777" cy="1949257"/>
          </a:xfrm>
        </p:spPr>
        <p:txBody>
          <a:bodyPr/>
          <a:lstStyle/>
          <a:p>
            <a:pPr marL="0" indent="0">
              <a:buNone/>
            </a:pPr>
            <a:r>
              <a:rPr lang="en-CA" altLang="en-US" sz="2133" dirty="0"/>
              <a:t>Corporate business connections may require:</a:t>
            </a:r>
          </a:p>
          <a:p>
            <a:pPr lvl="1"/>
            <a:r>
              <a:rPr lang="en-CA" altLang="en-US" sz="2133" dirty="0"/>
              <a:t>higher bandwidth </a:t>
            </a:r>
          </a:p>
          <a:p>
            <a:pPr lvl="1"/>
            <a:r>
              <a:rPr lang="en-CA" altLang="en-US" sz="2133" dirty="0"/>
              <a:t>dedicated connections</a:t>
            </a:r>
          </a:p>
          <a:p>
            <a:pPr lvl="1"/>
            <a:r>
              <a:rPr lang="en-CA" altLang="en-US" sz="2133" dirty="0"/>
              <a:t>managed services  </a:t>
            </a:r>
          </a:p>
        </p:txBody>
      </p:sp>
      <p:pic>
        <p:nvPicPr>
          <p:cNvPr id="2" name="Picture 1"/>
          <p:cNvPicPr>
            <a:picLocks noChangeAspect="1"/>
          </p:cNvPicPr>
          <p:nvPr/>
        </p:nvPicPr>
        <p:blipFill>
          <a:blip r:embed="rId3"/>
          <a:stretch>
            <a:fillRect/>
          </a:stretch>
        </p:blipFill>
        <p:spPr>
          <a:xfrm>
            <a:off x="375709" y="3139902"/>
            <a:ext cx="5290801" cy="3277005"/>
          </a:xfrm>
          <a:prstGeom prst="rect">
            <a:avLst/>
          </a:prstGeom>
        </p:spPr>
      </p:pic>
      <p:graphicFrame>
        <p:nvGraphicFramePr>
          <p:cNvPr id="6" name="Table 5"/>
          <p:cNvGraphicFramePr>
            <a:graphicFrameLocks noGrp="1"/>
          </p:cNvGraphicFramePr>
          <p:nvPr/>
        </p:nvGraphicFramePr>
        <p:xfrm>
          <a:off x="6253838" y="1064686"/>
          <a:ext cx="5703092" cy="5079081"/>
        </p:xfrm>
        <a:graphic>
          <a:graphicData uri="http://schemas.openxmlformats.org/drawingml/2006/table">
            <a:tbl>
              <a:tblPr firstRow="1" bandRow="1">
                <a:tableStyleId>{5C22544A-7EE6-4342-B048-85BDC9FD1C3A}</a:tableStyleId>
              </a:tblPr>
              <a:tblGrid>
                <a:gridCol w="1546272">
                  <a:extLst>
                    <a:ext uri="{9D8B030D-6E8A-4147-A177-3AD203B41FA5}">
                      <a16:colId xmlns:a16="http://schemas.microsoft.com/office/drawing/2014/main" val="4198409785"/>
                    </a:ext>
                  </a:extLst>
                </a:gridCol>
                <a:gridCol w="4156820">
                  <a:extLst>
                    <a:ext uri="{9D8B030D-6E8A-4147-A177-3AD203B41FA5}">
                      <a16:colId xmlns:a16="http://schemas.microsoft.com/office/drawing/2014/main" val="3545066263"/>
                    </a:ext>
                  </a:extLst>
                </a:gridCol>
              </a:tblGrid>
              <a:tr h="1219200">
                <a:tc>
                  <a:txBody>
                    <a:bodyPr/>
                    <a:lstStyle/>
                    <a:p>
                      <a:r>
                        <a:rPr lang="en-US" sz="2400" dirty="0"/>
                        <a:t>Type of Connection</a:t>
                      </a:r>
                    </a:p>
                  </a:txBody>
                  <a:tcPr marL="121920" marR="121920" marT="60960" marB="60960"/>
                </a:tc>
                <a:tc>
                  <a:txBody>
                    <a:bodyPr/>
                    <a:lstStyle/>
                    <a:p>
                      <a:r>
                        <a:rPr lang="en-US" sz="2400" dirty="0"/>
                        <a:t>Description</a:t>
                      </a:r>
                    </a:p>
                  </a:txBody>
                  <a:tcPr marL="121920" marR="121920" marT="60960" marB="60960"/>
                </a:tc>
                <a:extLst>
                  <a:ext uri="{0D108BD9-81ED-4DB2-BD59-A6C34878D82A}">
                    <a16:rowId xmlns:a16="http://schemas.microsoft.com/office/drawing/2014/main" val="3787048751"/>
                  </a:ext>
                </a:extLst>
              </a:tr>
              <a:tr h="1950720">
                <a:tc>
                  <a:txBody>
                    <a:bodyPr/>
                    <a:lstStyle/>
                    <a:p>
                      <a:r>
                        <a:rPr lang="en-CA" altLang="en-US" sz="2400" dirty="0"/>
                        <a:t>Dedicated Leased Line </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These are reserved circuits within the service provider’s network that connect distant offices with private voice and/or data networking.</a:t>
                      </a:r>
                    </a:p>
                  </a:txBody>
                  <a:tcPr marL="121920" marR="121920" marT="60960" marB="60960"/>
                </a:tc>
                <a:extLst>
                  <a:ext uri="{0D108BD9-81ED-4DB2-BD59-A6C34878D82A}">
                    <a16:rowId xmlns:a16="http://schemas.microsoft.com/office/drawing/2014/main" val="1775962995"/>
                  </a:ext>
                </a:extLst>
              </a:tr>
              <a:tr h="900800">
                <a:tc>
                  <a:txBody>
                    <a:bodyPr/>
                    <a:lstStyle/>
                    <a:p>
                      <a:r>
                        <a:rPr lang="en-CA" altLang="en-US" sz="2400" dirty="0"/>
                        <a:t>Ethernet WAN </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This extends LAN access technology into the WAN.</a:t>
                      </a:r>
                    </a:p>
                  </a:txBody>
                  <a:tcPr marL="121920" marR="121920" marT="60960" marB="60960"/>
                </a:tc>
                <a:extLst>
                  <a:ext uri="{0D108BD9-81ED-4DB2-BD59-A6C34878D82A}">
                    <a16:rowId xmlns:a16="http://schemas.microsoft.com/office/drawing/2014/main" val="2935690024"/>
                  </a:ext>
                </a:extLst>
              </a:tr>
              <a:tr h="1584960">
                <a:tc>
                  <a:txBody>
                    <a:bodyPr/>
                    <a:lstStyle/>
                    <a:p>
                      <a:r>
                        <a:rPr lang="en-CA" altLang="en-US" sz="2400" dirty="0"/>
                        <a:t>DSL </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Business DSL is available in various formats including Symmetric Digital Subscriber Lines (SDSL).</a:t>
                      </a:r>
                    </a:p>
                  </a:txBody>
                  <a:tcPr marL="121920" marR="121920" marT="60960" marB="60960"/>
                </a:tc>
                <a:extLst>
                  <a:ext uri="{0D108BD9-81ED-4DB2-BD59-A6C34878D82A}">
                    <a16:rowId xmlns:a16="http://schemas.microsoft.com/office/drawing/2014/main" val="752465591"/>
                  </a:ext>
                </a:extLst>
              </a:tr>
              <a:tr h="1219200">
                <a:tc>
                  <a:txBody>
                    <a:bodyPr/>
                    <a:lstStyle/>
                    <a:p>
                      <a:r>
                        <a:rPr lang="en-CA" altLang="en-US" sz="2400" dirty="0"/>
                        <a:t>Satellite</a:t>
                      </a:r>
                      <a:endParaRPr lang="en-US" sz="2400" dirty="0"/>
                    </a:p>
                  </a:txBody>
                  <a:tcPr marL="121920" marR="121920" marT="60960" marB="60960"/>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CA" altLang="en-US" sz="2400" dirty="0"/>
                        <a:t>This can provide a connection when a wired solution is not available.</a:t>
                      </a:r>
                    </a:p>
                  </a:txBody>
                  <a:tcPr marL="121920" marR="121920" marT="60960" marB="60960"/>
                </a:tc>
                <a:extLst>
                  <a:ext uri="{0D108BD9-81ED-4DB2-BD59-A6C34878D82A}">
                    <a16:rowId xmlns:a16="http://schemas.microsoft.com/office/drawing/2014/main" val="1196837403"/>
                  </a:ext>
                </a:extLst>
              </a:tr>
            </a:tbl>
          </a:graphicData>
        </a:graphic>
      </p:graphicFrame>
    </p:spTree>
    <p:extLst>
      <p:ext uri="{BB962C8B-B14F-4D97-AF65-F5344CB8AC3E}">
        <p14:creationId xmlns:p14="http://schemas.microsoft.com/office/powerpoint/2010/main" val="926137725"/>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5161849" cy="1010068"/>
          </a:xfrm>
        </p:spPr>
        <p:txBody>
          <a:bodyPr>
            <a:normAutofit fontScale="90000"/>
          </a:bodyPr>
          <a:lstStyle/>
          <a:p>
            <a:r>
              <a:rPr lang="en-US" altLang="en-US" sz="2133" dirty="0"/>
              <a:t>Internet Connections</a:t>
            </a:r>
            <a:br>
              <a:rPr lang="en-US" altLang="en-US" dirty="0"/>
            </a:br>
            <a:r>
              <a:rPr lang="en-US" altLang="en-US" dirty="0"/>
              <a:t>The Converging Network</a:t>
            </a:r>
            <a:endParaRPr lang="en-CA" altLang="en-US" dirty="0"/>
          </a:p>
        </p:txBody>
      </p:sp>
      <p:sp>
        <p:nvSpPr>
          <p:cNvPr id="13315" name="Content Placeholder 2"/>
          <p:cNvSpPr>
            <a:spLocks noGrp="1"/>
          </p:cNvSpPr>
          <p:nvPr>
            <p:ph idx="1"/>
          </p:nvPr>
        </p:nvSpPr>
        <p:spPr>
          <a:xfrm>
            <a:off x="116733" y="1425504"/>
            <a:ext cx="5161849" cy="3492832"/>
          </a:xfrm>
        </p:spPr>
        <p:txBody>
          <a:bodyPr/>
          <a:lstStyle/>
          <a:p>
            <a:pPr marL="0" indent="0">
              <a:buNone/>
            </a:pPr>
            <a:r>
              <a:rPr lang="en-US" altLang="en-US" sz="2133" dirty="0"/>
              <a:t>Before converged networks, an organization would have been separately cabled for telephone, video, and data. Each of these networks would use different technologies to carry the signal. </a:t>
            </a:r>
          </a:p>
          <a:p>
            <a:pPr marL="0" indent="0">
              <a:buNone/>
            </a:pPr>
            <a:r>
              <a:rPr lang="en-US" altLang="en-US" sz="2133" dirty="0"/>
              <a:t>Each of these technologies would use a different set of rules and standards.</a:t>
            </a:r>
            <a:endParaRPr lang="en-CA" altLang="en-US" sz="2133" dirty="0"/>
          </a:p>
        </p:txBody>
      </p:sp>
      <p:pic>
        <p:nvPicPr>
          <p:cNvPr id="5" name="Picture 4"/>
          <p:cNvPicPr>
            <a:picLocks noChangeAspect="1"/>
          </p:cNvPicPr>
          <p:nvPr/>
        </p:nvPicPr>
        <p:blipFill>
          <a:blip r:embed="rId4"/>
          <a:stretch>
            <a:fillRect/>
          </a:stretch>
        </p:blipFill>
        <p:spPr>
          <a:xfrm>
            <a:off x="5278581" y="1065259"/>
            <a:ext cx="6410824" cy="4213323"/>
          </a:xfrm>
          <a:prstGeom prst="rect">
            <a:avLst/>
          </a:prstGeom>
        </p:spPr>
      </p:pic>
    </p:spTree>
    <p:custDataLst>
      <p:tags r:id="rId1"/>
    </p:custDataLst>
    <p:extLst>
      <p:ext uri="{BB962C8B-B14F-4D97-AF65-F5344CB8AC3E}">
        <p14:creationId xmlns:p14="http://schemas.microsoft.com/office/powerpoint/2010/main" val="3001470487"/>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6477436" cy="1010068"/>
          </a:xfrm>
        </p:spPr>
        <p:txBody>
          <a:bodyPr>
            <a:normAutofit fontScale="90000"/>
          </a:bodyPr>
          <a:lstStyle/>
          <a:p>
            <a:r>
              <a:rPr lang="en-US" altLang="en-US" sz="2133" dirty="0"/>
              <a:t>Internet Connections</a:t>
            </a:r>
            <a:br>
              <a:rPr lang="en-US" altLang="en-US" dirty="0"/>
            </a:br>
            <a:r>
              <a:rPr lang="en-US" altLang="en-US" dirty="0"/>
              <a:t>The Converging Network (Cont.)</a:t>
            </a:r>
            <a:endParaRPr lang="en-CA" altLang="en-US" dirty="0"/>
          </a:p>
        </p:txBody>
      </p:sp>
      <p:sp>
        <p:nvSpPr>
          <p:cNvPr id="13315" name="Content Placeholder 2"/>
          <p:cNvSpPr>
            <a:spLocks noGrp="1"/>
          </p:cNvSpPr>
          <p:nvPr>
            <p:ph idx="1"/>
          </p:nvPr>
        </p:nvSpPr>
        <p:spPr>
          <a:xfrm>
            <a:off x="297421" y="1172665"/>
            <a:ext cx="4981160" cy="4110147"/>
          </a:xfrm>
        </p:spPr>
        <p:txBody>
          <a:bodyPr/>
          <a:lstStyle/>
          <a:p>
            <a:pPr marL="0" indent="0">
              <a:buNone/>
            </a:pPr>
            <a:r>
              <a:rPr lang="en-CA" altLang="en-US" sz="2133" dirty="0"/>
              <a:t>Converged data networks carry multiple services on one link including: </a:t>
            </a:r>
          </a:p>
          <a:p>
            <a:pPr lvl="1">
              <a:buFont typeface="Arial" panose="020B0604020202020204" pitchFamily="34" charset="0"/>
              <a:buChar char="•"/>
            </a:pPr>
            <a:r>
              <a:rPr lang="en-CA" altLang="en-US" sz="2133" dirty="0"/>
              <a:t>data </a:t>
            </a:r>
          </a:p>
          <a:p>
            <a:pPr lvl="1">
              <a:buFont typeface="Arial" panose="020B0604020202020204" pitchFamily="34" charset="0"/>
              <a:buChar char="•"/>
            </a:pPr>
            <a:r>
              <a:rPr lang="en-CA" altLang="en-US" sz="2133" dirty="0"/>
              <a:t>voice</a:t>
            </a:r>
          </a:p>
          <a:p>
            <a:pPr lvl="1">
              <a:buFont typeface="Arial" panose="020B0604020202020204" pitchFamily="34" charset="0"/>
              <a:buChar char="•"/>
            </a:pPr>
            <a:r>
              <a:rPr lang="en-CA" altLang="en-US" sz="2133" dirty="0"/>
              <a:t>video</a:t>
            </a:r>
          </a:p>
          <a:p>
            <a:pPr marL="0" indent="0">
              <a:buNone/>
            </a:pPr>
            <a:r>
              <a:rPr lang="en-CA" altLang="en-US" sz="2133" dirty="0"/>
              <a:t>Converged networks can deliver data, voice, and video over the same network infrastructure. The network infrastructure uses the same set of rules and standards.</a:t>
            </a:r>
          </a:p>
          <a:p>
            <a:pPr marL="0" indent="0">
              <a:buNone/>
            </a:pPr>
            <a:endParaRPr lang="en-CA" altLang="en-US" dirty="0"/>
          </a:p>
        </p:txBody>
      </p:sp>
      <p:pic>
        <p:nvPicPr>
          <p:cNvPr id="4" name="Picture 3"/>
          <p:cNvPicPr>
            <a:picLocks noChangeAspect="1"/>
          </p:cNvPicPr>
          <p:nvPr/>
        </p:nvPicPr>
        <p:blipFill>
          <a:blip r:embed="rId4"/>
          <a:stretch>
            <a:fillRect/>
          </a:stretch>
        </p:blipFill>
        <p:spPr>
          <a:xfrm>
            <a:off x="5278582" y="1168012"/>
            <a:ext cx="6636703" cy="4114800"/>
          </a:xfrm>
          <a:prstGeom prst="rect">
            <a:avLst/>
          </a:prstGeom>
        </p:spPr>
      </p:pic>
    </p:spTree>
    <p:custDataLst>
      <p:tags r:id="rId1"/>
    </p:custDataLst>
    <p:extLst>
      <p:ext uri="{BB962C8B-B14F-4D97-AF65-F5344CB8AC3E}">
        <p14:creationId xmlns:p14="http://schemas.microsoft.com/office/powerpoint/2010/main" val="2360324304"/>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133" dirty="0"/>
              <a:t>Internet Connections</a:t>
            </a:r>
            <a:br>
              <a:rPr lang="en-US" dirty="0"/>
            </a:br>
            <a:r>
              <a:rPr lang="en-US" dirty="0"/>
              <a:t>Video – Download and Install Packet Tracer</a:t>
            </a:r>
          </a:p>
        </p:txBody>
      </p:sp>
      <p:sp>
        <p:nvSpPr>
          <p:cNvPr id="2" name="TextBox 1">
            <a:extLst>
              <a:ext uri="{FF2B5EF4-FFF2-40B4-BE49-F238E27FC236}">
                <a16:creationId xmlns:a16="http://schemas.microsoft.com/office/drawing/2014/main" id="{572B4726-4F97-4776-BF36-8887934D7622}"/>
              </a:ext>
            </a:extLst>
          </p:cNvPr>
          <p:cNvSpPr txBox="1"/>
          <p:nvPr/>
        </p:nvSpPr>
        <p:spPr>
          <a:xfrm>
            <a:off x="519290" y="1309511"/>
            <a:ext cx="11153421" cy="461665"/>
          </a:xfrm>
          <a:prstGeom prst="rect">
            <a:avLst/>
          </a:prstGeom>
          <a:noFill/>
        </p:spPr>
        <p:txBody>
          <a:bodyPr wrap="square" rtlCol="0">
            <a:spAutoFit/>
          </a:bodyPr>
          <a:lstStyle/>
          <a:p>
            <a:r>
              <a:rPr lang="en-US" sz="2400" dirty="0"/>
              <a:t>This video will demonstrate the download and install process of Packet Tracer.</a:t>
            </a:r>
          </a:p>
        </p:txBody>
      </p:sp>
    </p:spTree>
    <p:extLst>
      <p:ext uri="{BB962C8B-B14F-4D97-AF65-F5344CB8AC3E}">
        <p14:creationId xmlns:p14="http://schemas.microsoft.com/office/powerpoint/2010/main" val="30363436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21325"/>
            <a:ext cx="12192000" cy="1010068"/>
          </a:xfrm>
        </p:spPr>
        <p:txBody>
          <a:bodyPr/>
          <a:lstStyle/>
          <a:p>
            <a:r>
              <a:rPr lang="en-US" sz="2133" dirty="0"/>
              <a:t>Internet Connections</a:t>
            </a:r>
            <a:br>
              <a:rPr lang="en-US" dirty="0"/>
            </a:br>
            <a:r>
              <a:rPr lang="en-US" dirty="0"/>
              <a:t>Video – Getting Started in Cisco Packet Tracer</a:t>
            </a:r>
          </a:p>
        </p:txBody>
      </p:sp>
      <p:sp>
        <p:nvSpPr>
          <p:cNvPr id="2" name="TextBox 1">
            <a:extLst>
              <a:ext uri="{FF2B5EF4-FFF2-40B4-BE49-F238E27FC236}">
                <a16:creationId xmlns:a16="http://schemas.microsoft.com/office/drawing/2014/main" id="{0A69B2E0-30F8-436A-97AA-D48D88BF5E7E}"/>
              </a:ext>
            </a:extLst>
          </p:cNvPr>
          <p:cNvSpPr txBox="1"/>
          <p:nvPr/>
        </p:nvSpPr>
        <p:spPr>
          <a:xfrm>
            <a:off x="304802" y="1219201"/>
            <a:ext cx="10442221" cy="1200329"/>
          </a:xfrm>
          <a:prstGeom prst="rect">
            <a:avLst/>
          </a:prstGeom>
          <a:noFill/>
        </p:spPr>
        <p:txBody>
          <a:bodyPr wrap="square" rtlCol="0">
            <a:spAutoFit/>
          </a:bodyPr>
          <a:lstStyle/>
          <a:p>
            <a:r>
              <a:rPr lang="en-US" sz="2400" dirty="0"/>
              <a:t>This video will cover the following:</a:t>
            </a:r>
          </a:p>
          <a:p>
            <a:pPr marL="380990" indent="-380990">
              <a:buFont typeface="Arial" panose="020B0604020202020204" pitchFamily="34" charset="0"/>
              <a:buChar char="•"/>
            </a:pPr>
            <a:r>
              <a:rPr lang="en-US" sz="2400" dirty="0"/>
              <a:t>Navigate the Packet Tracer interface</a:t>
            </a:r>
          </a:p>
          <a:p>
            <a:pPr marL="380990" indent="-380990">
              <a:buFont typeface="Arial" panose="020B0604020202020204" pitchFamily="34" charset="0"/>
              <a:buChar char="•"/>
            </a:pPr>
            <a:r>
              <a:rPr lang="en-US" sz="2400" dirty="0"/>
              <a:t>Customize the Packet Tracer Interface</a:t>
            </a:r>
          </a:p>
        </p:txBody>
      </p:sp>
    </p:spTree>
    <p:extLst>
      <p:ext uri="{BB962C8B-B14F-4D97-AF65-F5344CB8AC3E}">
        <p14:creationId xmlns:p14="http://schemas.microsoft.com/office/powerpoint/2010/main" val="1779332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3" y="1220546"/>
            <a:ext cx="10130723" cy="2403188"/>
          </a:xfrm>
        </p:spPr>
        <p:txBody>
          <a:bodyPr/>
          <a:lstStyle/>
          <a:p>
            <a:r>
              <a:rPr lang="en-US" dirty="0">
                <a:solidFill>
                  <a:schemeClr val="accent5">
                    <a:lumMod val="40000"/>
                    <a:lumOff val="60000"/>
                  </a:schemeClr>
                </a:solidFill>
              </a:rPr>
              <a:t>1.1 Networks Affect Our Lives</a:t>
            </a:r>
          </a:p>
        </p:txBody>
      </p:sp>
    </p:spTree>
    <p:custDataLst>
      <p:tags r:id="rId1"/>
    </p:custDataLst>
    <p:extLst>
      <p:ext uri="{BB962C8B-B14F-4D97-AF65-F5344CB8AC3E}">
        <p14:creationId xmlns:p14="http://schemas.microsoft.com/office/powerpoint/2010/main" val="673099643"/>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133" dirty="0"/>
              <a:t>Internet Connections</a:t>
            </a:r>
            <a:br>
              <a:rPr lang="en-US" dirty="0"/>
            </a:br>
            <a:r>
              <a:rPr lang="en-US" dirty="0"/>
              <a:t>Packet Tracer – Network Representation</a:t>
            </a:r>
          </a:p>
        </p:txBody>
      </p:sp>
      <p:sp>
        <p:nvSpPr>
          <p:cNvPr id="2" name="Content Placeholder 1"/>
          <p:cNvSpPr>
            <a:spLocks noGrp="1"/>
          </p:cNvSpPr>
          <p:nvPr>
            <p:ph idx="1"/>
          </p:nvPr>
        </p:nvSpPr>
        <p:spPr>
          <a:xfrm>
            <a:off x="192087" y="1065259"/>
            <a:ext cx="11804381" cy="4571332"/>
          </a:xfrm>
        </p:spPr>
        <p:txBody>
          <a:bodyPr/>
          <a:lstStyle/>
          <a:p>
            <a:pPr marL="0" indent="0">
              <a:buNone/>
            </a:pPr>
            <a:r>
              <a:rPr lang="en-US" sz="2133" dirty="0"/>
              <a:t>In this Packet tracer you will do the following: </a:t>
            </a:r>
          </a:p>
          <a:p>
            <a:pPr lvl="1"/>
            <a:r>
              <a:rPr lang="en-US" sz="2133" dirty="0"/>
              <a:t>The network model in this activity incorporates many of the technologies that you will master in your CCNA studies. </a:t>
            </a:r>
          </a:p>
          <a:p>
            <a:pPr marL="0" indent="0">
              <a:buNone/>
            </a:pPr>
            <a:endParaRPr lang="en-US" sz="2133" dirty="0"/>
          </a:p>
          <a:p>
            <a:pPr marL="0" indent="0">
              <a:buNone/>
            </a:pPr>
            <a:r>
              <a:rPr lang="en-US" sz="2133" dirty="0"/>
              <a:t> </a:t>
            </a:r>
            <a:r>
              <a:rPr lang="en-US" sz="2133" b="1" dirty="0"/>
              <a:t>Note</a:t>
            </a:r>
            <a:r>
              <a:rPr lang="en-US" sz="2133" dirty="0"/>
              <a:t>: It is not important that you understand everything you see and do in this activity. </a:t>
            </a:r>
          </a:p>
        </p:txBody>
      </p:sp>
    </p:spTree>
    <p:extLst>
      <p:ext uri="{BB962C8B-B14F-4D97-AF65-F5344CB8AC3E}">
        <p14:creationId xmlns:p14="http://schemas.microsoft.com/office/powerpoint/2010/main" val="2508136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1.6 Reliable Networks</a:t>
            </a:r>
          </a:p>
        </p:txBody>
      </p:sp>
    </p:spTree>
    <p:custDataLst>
      <p:tags r:id="rId1"/>
    </p:custDataLst>
    <p:extLst>
      <p:ext uri="{BB962C8B-B14F-4D97-AF65-F5344CB8AC3E}">
        <p14:creationId xmlns:p14="http://schemas.microsoft.com/office/powerpoint/2010/main" val="4122653524"/>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2192000" cy="1010068"/>
          </a:xfrm>
        </p:spPr>
        <p:txBody>
          <a:bodyPr/>
          <a:lstStyle/>
          <a:p>
            <a:r>
              <a:rPr lang="en-US" altLang="en-US" sz="2133" dirty="0"/>
              <a:t>Reliable Network</a:t>
            </a:r>
            <a:br>
              <a:rPr lang="en-US" altLang="en-US" dirty="0"/>
            </a:br>
            <a:r>
              <a:rPr lang="en-US" altLang="en-US" dirty="0" err="1"/>
              <a:t>Network</a:t>
            </a:r>
            <a:r>
              <a:rPr lang="en-US" altLang="en-US" dirty="0"/>
              <a:t> Architecture</a:t>
            </a:r>
            <a:endParaRPr lang="en-CA" altLang="en-US" dirty="0"/>
          </a:p>
        </p:txBody>
      </p:sp>
      <p:sp>
        <p:nvSpPr>
          <p:cNvPr id="13315" name="Content Placeholder 2"/>
          <p:cNvSpPr>
            <a:spLocks noGrp="1"/>
          </p:cNvSpPr>
          <p:nvPr>
            <p:ph idx="1"/>
          </p:nvPr>
        </p:nvSpPr>
        <p:spPr>
          <a:xfrm>
            <a:off x="6511048" y="553157"/>
            <a:ext cx="5590161" cy="5433987"/>
          </a:xfrm>
        </p:spPr>
        <p:txBody>
          <a:bodyPr/>
          <a:lstStyle/>
          <a:p>
            <a:endParaRPr lang="en-CA" altLang="en-US" dirty="0"/>
          </a:p>
          <a:p>
            <a:pPr marL="0" indent="0">
              <a:buNone/>
            </a:pPr>
            <a:r>
              <a:rPr lang="en-CA" altLang="en-US" sz="2133" dirty="0"/>
              <a:t>Network Architecture refers to the technologies that support the infrastructure that moves data across the network.</a:t>
            </a:r>
          </a:p>
          <a:p>
            <a:pPr marL="0" indent="0">
              <a:buNone/>
            </a:pPr>
            <a:r>
              <a:rPr lang="en-CA" altLang="en-US" sz="2133" dirty="0"/>
              <a:t>There are four basic characteristics that the underlying architectures need to address to meet user expectations:</a:t>
            </a:r>
          </a:p>
          <a:p>
            <a:pPr lvl="1">
              <a:buFont typeface="Arial" panose="020B0604020202020204" pitchFamily="34" charset="0"/>
              <a:buChar char="•"/>
            </a:pPr>
            <a:r>
              <a:rPr lang="en-CA" altLang="en-US" sz="2133" dirty="0"/>
              <a:t>Fault Tolerance</a:t>
            </a:r>
          </a:p>
          <a:p>
            <a:pPr lvl="1">
              <a:buFont typeface="Arial" panose="020B0604020202020204" pitchFamily="34" charset="0"/>
              <a:buChar char="•"/>
            </a:pPr>
            <a:r>
              <a:rPr lang="en-CA" altLang="en-US" sz="2133" dirty="0"/>
              <a:t>Scalability</a:t>
            </a:r>
          </a:p>
          <a:p>
            <a:pPr lvl="1">
              <a:buFont typeface="Arial" panose="020B0604020202020204" pitchFamily="34" charset="0"/>
              <a:buChar char="•"/>
            </a:pPr>
            <a:r>
              <a:rPr lang="en-CA" altLang="en-US" sz="2133" dirty="0"/>
              <a:t>Quality of Service (</a:t>
            </a:r>
            <a:r>
              <a:rPr lang="en-CA" altLang="en-US" sz="2133" dirty="0" err="1"/>
              <a:t>QoS</a:t>
            </a:r>
            <a:r>
              <a:rPr lang="en-CA" altLang="en-US" sz="2133" dirty="0"/>
              <a:t>)</a:t>
            </a:r>
          </a:p>
          <a:p>
            <a:pPr lvl="1">
              <a:buFont typeface="Arial" panose="020B0604020202020204" pitchFamily="34" charset="0"/>
              <a:buChar char="•"/>
            </a:pPr>
            <a:r>
              <a:rPr lang="en-CA" altLang="en-US" sz="2133" dirty="0"/>
              <a:t>Security</a:t>
            </a:r>
          </a:p>
        </p:txBody>
      </p:sp>
      <p:pic>
        <p:nvPicPr>
          <p:cNvPr id="2" name="Picture 1"/>
          <p:cNvPicPr>
            <a:picLocks noChangeAspect="1"/>
          </p:cNvPicPr>
          <p:nvPr/>
        </p:nvPicPr>
        <p:blipFill>
          <a:blip r:embed="rId3"/>
          <a:stretch>
            <a:fillRect/>
          </a:stretch>
        </p:blipFill>
        <p:spPr>
          <a:xfrm>
            <a:off x="597900" y="1099126"/>
            <a:ext cx="5029901" cy="4966393"/>
          </a:xfrm>
          <a:prstGeom prst="rect">
            <a:avLst/>
          </a:prstGeom>
        </p:spPr>
      </p:pic>
    </p:spTree>
    <p:extLst>
      <p:ext uri="{BB962C8B-B14F-4D97-AF65-F5344CB8AC3E}">
        <p14:creationId xmlns:p14="http://schemas.microsoft.com/office/powerpoint/2010/main" val="738450805"/>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1833733" cy="876556"/>
          </a:xfrm>
        </p:spPr>
        <p:txBody>
          <a:bodyPr>
            <a:normAutofit fontScale="90000"/>
          </a:bodyPr>
          <a:lstStyle/>
          <a:p>
            <a:r>
              <a:rPr lang="en-US" altLang="en-US" sz="2133" dirty="0"/>
              <a:t>Reliable Network</a:t>
            </a:r>
            <a:br>
              <a:rPr lang="en-US" altLang="en-US" dirty="0"/>
            </a:br>
            <a:r>
              <a:rPr lang="en-US" altLang="en-US" dirty="0"/>
              <a:t>Fault Tolerance</a:t>
            </a:r>
            <a:endParaRPr lang="en-CA" altLang="en-US" dirty="0"/>
          </a:p>
        </p:txBody>
      </p:sp>
      <p:sp>
        <p:nvSpPr>
          <p:cNvPr id="13315" name="Content Placeholder 2"/>
          <p:cNvSpPr>
            <a:spLocks noGrp="1"/>
          </p:cNvSpPr>
          <p:nvPr>
            <p:ph idx="1"/>
          </p:nvPr>
        </p:nvSpPr>
        <p:spPr>
          <a:xfrm>
            <a:off x="270353" y="931747"/>
            <a:ext cx="5566003" cy="5351344"/>
          </a:xfrm>
        </p:spPr>
        <p:txBody>
          <a:bodyPr/>
          <a:lstStyle/>
          <a:p>
            <a:pPr marL="0" indent="0">
              <a:buNone/>
            </a:pPr>
            <a:r>
              <a:rPr lang="en-CA" altLang="en-US" sz="2133" dirty="0"/>
              <a:t>A fault tolerant network limits the impact of a failure by limiting the number of affected devices. Multiple paths are required for fault tolerance.</a:t>
            </a:r>
          </a:p>
          <a:p>
            <a:pPr marL="0" indent="0">
              <a:buNone/>
            </a:pPr>
            <a:r>
              <a:rPr lang="en-CA" altLang="en-US" sz="2133" dirty="0"/>
              <a:t>Reliable networks provide redundancy by implementing a packet switched network:</a:t>
            </a:r>
          </a:p>
          <a:p>
            <a:pPr lvl="1">
              <a:buFont typeface="Arial" panose="020B0604020202020204" pitchFamily="34" charset="0"/>
              <a:buChar char="•"/>
            </a:pPr>
            <a:r>
              <a:rPr lang="en-CA" altLang="en-US" sz="2133" dirty="0"/>
              <a:t>Packet switching splits traffic into packets that are routed over a network. </a:t>
            </a:r>
          </a:p>
          <a:p>
            <a:pPr lvl="1">
              <a:buFont typeface="Arial" panose="020B0604020202020204" pitchFamily="34" charset="0"/>
              <a:buChar char="•"/>
            </a:pPr>
            <a:r>
              <a:rPr lang="en-CA" altLang="en-US" sz="2133" dirty="0"/>
              <a:t>Each packet could theoretically take a different path to the destination.</a:t>
            </a:r>
          </a:p>
          <a:p>
            <a:pPr marL="0" indent="0">
              <a:buNone/>
            </a:pPr>
            <a:r>
              <a:rPr lang="en-CA" altLang="en-US" sz="2133" dirty="0"/>
              <a:t>This is not possible with circuit-switched networks which establish dedicated circuits.</a:t>
            </a:r>
          </a:p>
          <a:p>
            <a:endParaRPr lang="en-CA" altLang="en-US" dirty="0"/>
          </a:p>
        </p:txBody>
      </p:sp>
      <p:pic>
        <p:nvPicPr>
          <p:cNvPr id="2" name="Picture 1"/>
          <p:cNvPicPr>
            <a:picLocks noChangeAspect="1"/>
          </p:cNvPicPr>
          <p:nvPr/>
        </p:nvPicPr>
        <p:blipFill>
          <a:blip r:embed="rId3"/>
          <a:stretch>
            <a:fillRect/>
          </a:stretch>
        </p:blipFill>
        <p:spPr>
          <a:xfrm>
            <a:off x="5745073" y="1007948"/>
            <a:ext cx="6359015" cy="4105920"/>
          </a:xfrm>
          <a:prstGeom prst="rect">
            <a:avLst/>
          </a:prstGeom>
        </p:spPr>
      </p:pic>
    </p:spTree>
    <p:extLst>
      <p:ext uri="{BB962C8B-B14F-4D97-AF65-F5344CB8AC3E}">
        <p14:creationId xmlns:p14="http://schemas.microsoft.com/office/powerpoint/2010/main" val="2362907193"/>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2192000" cy="1010068"/>
          </a:xfrm>
        </p:spPr>
        <p:txBody>
          <a:bodyPr/>
          <a:lstStyle/>
          <a:p>
            <a:r>
              <a:rPr lang="en-US" altLang="en-US" sz="2133" dirty="0"/>
              <a:t>Reliable Network</a:t>
            </a:r>
            <a:br>
              <a:rPr lang="en-US" altLang="en-US" dirty="0"/>
            </a:br>
            <a:r>
              <a:rPr lang="en-US" altLang="en-US" dirty="0"/>
              <a:t>Scalability</a:t>
            </a:r>
            <a:endParaRPr lang="en-CA" altLang="en-US" dirty="0"/>
          </a:p>
        </p:txBody>
      </p:sp>
      <p:sp>
        <p:nvSpPr>
          <p:cNvPr id="13315" name="Content Placeholder 2"/>
          <p:cNvSpPr>
            <a:spLocks noGrp="1"/>
          </p:cNvSpPr>
          <p:nvPr>
            <p:ph idx="1"/>
          </p:nvPr>
        </p:nvSpPr>
        <p:spPr>
          <a:xfrm>
            <a:off x="7242781" y="1045380"/>
            <a:ext cx="4706360" cy="4512857"/>
          </a:xfrm>
        </p:spPr>
        <p:txBody>
          <a:bodyPr/>
          <a:lstStyle/>
          <a:p>
            <a:endParaRPr lang="en-CA" altLang="en-US" sz="2400" dirty="0"/>
          </a:p>
          <a:p>
            <a:pPr marL="0" indent="0">
              <a:buNone/>
            </a:pPr>
            <a:r>
              <a:rPr lang="en-CA" altLang="en-US" sz="2400" dirty="0"/>
              <a:t>A scalable network can expand quickly and easily to support new users and applications without impacting the performance of services to existing users.</a:t>
            </a:r>
          </a:p>
          <a:p>
            <a:pPr marL="0" indent="0">
              <a:buNone/>
            </a:pPr>
            <a:r>
              <a:rPr lang="en-CA" altLang="en-US" sz="2400" dirty="0"/>
              <a:t>Network designers follow accepted standards and protocols in order to make the networks scalable.</a:t>
            </a:r>
          </a:p>
          <a:p>
            <a:endParaRPr lang="en-CA" altLang="en-US" dirty="0"/>
          </a:p>
        </p:txBody>
      </p:sp>
      <p:pic>
        <p:nvPicPr>
          <p:cNvPr id="3" name="Picture 2"/>
          <p:cNvPicPr>
            <a:picLocks noChangeAspect="1"/>
          </p:cNvPicPr>
          <p:nvPr/>
        </p:nvPicPr>
        <p:blipFill>
          <a:blip r:embed="rId3"/>
          <a:stretch>
            <a:fillRect/>
          </a:stretch>
        </p:blipFill>
        <p:spPr>
          <a:xfrm>
            <a:off x="116734" y="1312209"/>
            <a:ext cx="6979293" cy="4853064"/>
          </a:xfrm>
          <a:prstGeom prst="rect">
            <a:avLst/>
          </a:prstGeom>
        </p:spPr>
      </p:pic>
    </p:spTree>
    <p:extLst>
      <p:ext uri="{BB962C8B-B14F-4D97-AF65-F5344CB8AC3E}">
        <p14:creationId xmlns:p14="http://schemas.microsoft.com/office/powerpoint/2010/main" val="112306789"/>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12075268" cy="1010068"/>
          </a:xfrm>
        </p:spPr>
        <p:txBody>
          <a:bodyPr/>
          <a:lstStyle/>
          <a:p>
            <a:r>
              <a:rPr lang="en-US" altLang="en-US" sz="2133" dirty="0"/>
              <a:t>Reliable Network</a:t>
            </a:r>
            <a:br>
              <a:rPr lang="en-US" altLang="en-US" dirty="0"/>
            </a:br>
            <a:r>
              <a:rPr lang="en-US" altLang="en-US" dirty="0"/>
              <a:t>Quality of Service</a:t>
            </a:r>
            <a:endParaRPr lang="en-CA" altLang="en-US" dirty="0"/>
          </a:p>
        </p:txBody>
      </p:sp>
      <p:sp>
        <p:nvSpPr>
          <p:cNvPr id="13315" name="Content Placeholder 2"/>
          <p:cNvSpPr>
            <a:spLocks noGrp="1"/>
          </p:cNvSpPr>
          <p:nvPr>
            <p:ph idx="1"/>
          </p:nvPr>
        </p:nvSpPr>
        <p:spPr>
          <a:xfrm>
            <a:off x="116732" y="1065260"/>
            <a:ext cx="5078723" cy="5529505"/>
          </a:xfrm>
        </p:spPr>
        <p:txBody>
          <a:bodyPr>
            <a:normAutofit fontScale="92500" lnSpcReduction="10000"/>
          </a:bodyPr>
          <a:lstStyle/>
          <a:p>
            <a:pPr marL="0" indent="0">
              <a:buNone/>
            </a:pPr>
            <a:r>
              <a:rPr lang="en-CA" altLang="en-US" dirty="0"/>
              <a:t>Voice and live video transmissions require higher expectations for those services being delivered.  </a:t>
            </a:r>
          </a:p>
          <a:p>
            <a:pPr marL="0" indent="0">
              <a:buNone/>
            </a:pPr>
            <a:r>
              <a:rPr lang="en-CA" altLang="en-US" dirty="0"/>
              <a:t>Have you ever watched a live video with constant breaks and pauses? This is caused when there is a higher demand for bandwidth than available – and QoS isn’t configured.</a:t>
            </a:r>
          </a:p>
          <a:p>
            <a:pPr>
              <a:buFont typeface="Arial" panose="020B0604020202020204" pitchFamily="34" charset="0"/>
              <a:buChar char="•"/>
            </a:pPr>
            <a:r>
              <a:rPr lang="en-CA" altLang="en-US" dirty="0"/>
              <a:t>Quality of Service (</a:t>
            </a:r>
            <a:r>
              <a:rPr lang="en-CA" altLang="en-US" dirty="0" err="1"/>
              <a:t>QoS</a:t>
            </a:r>
            <a:r>
              <a:rPr lang="en-CA" altLang="en-US" dirty="0"/>
              <a:t>) is the primary mechanism used to ensure reliable delivery of content for all users. </a:t>
            </a:r>
          </a:p>
          <a:p>
            <a:pPr>
              <a:buFont typeface="Arial" panose="020B0604020202020204" pitchFamily="34" charset="0"/>
              <a:buChar char="•"/>
            </a:pPr>
            <a:r>
              <a:rPr lang="en-CA" altLang="en-US" dirty="0"/>
              <a:t>With a QoS policy in place, the router can more easily manage the flow of data and voice traffic.</a:t>
            </a:r>
          </a:p>
          <a:p>
            <a:pPr>
              <a:buFont typeface="Wingdings" panose="05000000000000000000" pitchFamily="2" charset="2"/>
              <a:buChar char="Ø"/>
            </a:pPr>
            <a:endParaRPr lang="en-CA" altLang="en-US" dirty="0"/>
          </a:p>
        </p:txBody>
      </p:sp>
      <p:pic>
        <p:nvPicPr>
          <p:cNvPr id="3" name="Picture 2"/>
          <p:cNvPicPr>
            <a:picLocks noChangeAspect="1"/>
          </p:cNvPicPr>
          <p:nvPr/>
        </p:nvPicPr>
        <p:blipFill>
          <a:blip r:embed="rId3"/>
          <a:stretch>
            <a:fillRect/>
          </a:stretch>
        </p:blipFill>
        <p:spPr>
          <a:xfrm>
            <a:off x="5195455" y="1065259"/>
            <a:ext cx="6808355" cy="5212496"/>
          </a:xfrm>
          <a:prstGeom prst="rect">
            <a:avLst/>
          </a:prstGeom>
        </p:spPr>
      </p:pic>
    </p:spTree>
    <p:extLst>
      <p:ext uri="{BB962C8B-B14F-4D97-AF65-F5344CB8AC3E}">
        <p14:creationId xmlns:p14="http://schemas.microsoft.com/office/powerpoint/2010/main" val="3182582864"/>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6979293" cy="1010068"/>
          </a:xfrm>
        </p:spPr>
        <p:txBody>
          <a:bodyPr/>
          <a:lstStyle/>
          <a:p>
            <a:r>
              <a:rPr lang="en-US" altLang="en-US" sz="2133" dirty="0"/>
              <a:t>Reliable Network</a:t>
            </a:r>
            <a:br>
              <a:rPr lang="en-US" altLang="en-US" dirty="0"/>
            </a:br>
            <a:r>
              <a:rPr lang="en-US" altLang="en-US" dirty="0" err="1"/>
              <a:t>Network</a:t>
            </a:r>
            <a:r>
              <a:rPr lang="en-US" altLang="en-US" dirty="0"/>
              <a:t> Security</a:t>
            </a:r>
            <a:endParaRPr lang="en-CA" altLang="en-US" dirty="0"/>
          </a:p>
        </p:txBody>
      </p:sp>
      <p:sp>
        <p:nvSpPr>
          <p:cNvPr id="13315" name="Content Placeholder 2"/>
          <p:cNvSpPr>
            <a:spLocks noGrp="1"/>
          </p:cNvSpPr>
          <p:nvPr>
            <p:ph idx="1"/>
          </p:nvPr>
        </p:nvSpPr>
        <p:spPr>
          <a:xfrm>
            <a:off x="6886223" y="176681"/>
            <a:ext cx="4916163" cy="6127139"/>
          </a:xfrm>
        </p:spPr>
        <p:txBody>
          <a:bodyPr>
            <a:normAutofit lnSpcReduction="10000"/>
          </a:bodyPr>
          <a:lstStyle/>
          <a:p>
            <a:pPr marL="0" indent="0">
              <a:buNone/>
            </a:pPr>
            <a:r>
              <a:rPr lang="en-CA" altLang="en-US" dirty="0"/>
              <a:t>There are two main types of network security that must be addressed:  </a:t>
            </a:r>
          </a:p>
          <a:p>
            <a:pPr lvl="1">
              <a:buFont typeface="Arial" panose="020B0604020202020204" pitchFamily="34" charset="0"/>
              <a:buChar char="•"/>
            </a:pPr>
            <a:r>
              <a:rPr lang="en-CA" altLang="en-US" sz="2000" dirty="0"/>
              <a:t>Network infrastructure security</a:t>
            </a:r>
          </a:p>
          <a:p>
            <a:pPr lvl="2">
              <a:buFont typeface="Arial" panose="020B0604020202020204" pitchFamily="34" charset="0"/>
              <a:buChar char="•"/>
            </a:pPr>
            <a:r>
              <a:rPr lang="en-CA" altLang="en-US" sz="1867" dirty="0"/>
              <a:t>Physical security of network devices</a:t>
            </a:r>
          </a:p>
          <a:p>
            <a:pPr lvl="2">
              <a:buFont typeface="Arial" panose="020B0604020202020204" pitchFamily="34" charset="0"/>
              <a:buChar char="•"/>
            </a:pPr>
            <a:r>
              <a:rPr lang="en-CA" altLang="en-US" sz="1867" dirty="0"/>
              <a:t>Preventing unauthorized access to the devices</a:t>
            </a:r>
          </a:p>
          <a:p>
            <a:pPr lvl="1">
              <a:buFont typeface="Arial" panose="020B0604020202020204" pitchFamily="34" charset="0"/>
              <a:buChar char="•"/>
            </a:pPr>
            <a:r>
              <a:rPr lang="en-CA" altLang="en-US" sz="2000" dirty="0"/>
              <a:t>Information Security</a:t>
            </a:r>
          </a:p>
          <a:p>
            <a:pPr lvl="2">
              <a:buFont typeface="Arial" panose="020B0604020202020204" pitchFamily="34" charset="0"/>
              <a:buChar char="•"/>
            </a:pPr>
            <a:r>
              <a:rPr lang="en-CA" altLang="en-US" sz="1867" dirty="0"/>
              <a:t>Protection of the information or data transmitted over the network</a:t>
            </a:r>
          </a:p>
          <a:p>
            <a:pPr marL="0" indent="0">
              <a:buNone/>
            </a:pPr>
            <a:r>
              <a:rPr lang="en-CA" altLang="en-US" dirty="0"/>
              <a:t>Three goals of network security:</a:t>
            </a:r>
          </a:p>
          <a:p>
            <a:pPr lvl="1"/>
            <a:r>
              <a:rPr lang="en-CA" altLang="en-US" dirty="0"/>
              <a:t>Confidentiality – only intended recipients can read the data</a:t>
            </a:r>
          </a:p>
          <a:p>
            <a:pPr lvl="1"/>
            <a:r>
              <a:rPr lang="en-CA" altLang="en-US" dirty="0"/>
              <a:t>Integrity – assurance that the data has not be altered with during transmission</a:t>
            </a:r>
          </a:p>
          <a:p>
            <a:pPr lvl="1"/>
            <a:r>
              <a:rPr lang="en-CA" altLang="en-US" dirty="0"/>
              <a:t>Availability – assurance of timely and reliable access to data for authorized users</a:t>
            </a:r>
          </a:p>
          <a:p>
            <a:endParaRPr lang="en-CA" altLang="en-US" dirty="0"/>
          </a:p>
        </p:txBody>
      </p:sp>
      <p:pic>
        <p:nvPicPr>
          <p:cNvPr id="2" name="Picture 1"/>
          <p:cNvPicPr>
            <a:picLocks noChangeAspect="1"/>
          </p:cNvPicPr>
          <p:nvPr/>
        </p:nvPicPr>
        <p:blipFill>
          <a:blip r:embed="rId3"/>
          <a:stretch>
            <a:fillRect/>
          </a:stretch>
        </p:blipFill>
        <p:spPr>
          <a:xfrm>
            <a:off x="116732" y="1318175"/>
            <a:ext cx="6634024" cy="4859555"/>
          </a:xfrm>
          <a:prstGeom prst="rect">
            <a:avLst/>
          </a:prstGeom>
        </p:spPr>
      </p:pic>
    </p:spTree>
    <p:extLst>
      <p:ext uri="{BB962C8B-B14F-4D97-AF65-F5344CB8AC3E}">
        <p14:creationId xmlns:p14="http://schemas.microsoft.com/office/powerpoint/2010/main" val="2698346635"/>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1.7 Network Trends</a:t>
            </a:r>
          </a:p>
        </p:txBody>
      </p:sp>
    </p:spTree>
    <p:custDataLst>
      <p:tags r:id="rId1"/>
    </p:custDataLst>
    <p:extLst>
      <p:ext uri="{BB962C8B-B14F-4D97-AF65-F5344CB8AC3E}">
        <p14:creationId xmlns:p14="http://schemas.microsoft.com/office/powerpoint/2010/main" val="4015053183"/>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2192000" cy="1010068"/>
          </a:xfrm>
        </p:spPr>
        <p:txBody>
          <a:bodyPr/>
          <a:lstStyle/>
          <a:p>
            <a:r>
              <a:rPr lang="en-US" altLang="en-US" sz="2133" dirty="0"/>
              <a:t>Network Trends</a:t>
            </a:r>
            <a:br>
              <a:rPr lang="en-US" altLang="en-US" dirty="0"/>
            </a:br>
            <a:r>
              <a:rPr lang="en-US" altLang="en-US" dirty="0"/>
              <a:t>Recent Trends</a:t>
            </a:r>
            <a:endParaRPr lang="en-CA" altLang="en-US" dirty="0"/>
          </a:p>
        </p:txBody>
      </p:sp>
      <p:sp>
        <p:nvSpPr>
          <p:cNvPr id="13315" name="Content Placeholder 2"/>
          <p:cNvSpPr>
            <a:spLocks noGrp="1"/>
          </p:cNvSpPr>
          <p:nvPr>
            <p:ph idx="1"/>
          </p:nvPr>
        </p:nvSpPr>
        <p:spPr>
          <a:xfrm>
            <a:off x="7096025" y="741083"/>
            <a:ext cx="4706360" cy="5080000"/>
          </a:xfrm>
        </p:spPr>
        <p:txBody>
          <a:bodyPr>
            <a:normAutofit fontScale="92500" lnSpcReduction="10000"/>
          </a:bodyPr>
          <a:lstStyle/>
          <a:p>
            <a:endParaRPr lang="en-CA" altLang="en-US" dirty="0"/>
          </a:p>
          <a:p>
            <a:pPr marL="0" indent="0">
              <a:buNone/>
            </a:pPr>
            <a:r>
              <a:rPr lang="en-CA" altLang="en-US" dirty="0"/>
              <a:t>The role of the network must adjust and continually transform in order to be able to keep up with new technologies and end user devices as they constantly come to the market. </a:t>
            </a:r>
          </a:p>
          <a:p>
            <a:pPr marL="0" indent="0">
              <a:buNone/>
            </a:pPr>
            <a:r>
              <a:rPr lang="en-CA" altLang="en-US" dirty="0"/>
              <a:t>Several new networking trends that effect organizations and consumers:</a:t>
            </a:r>
          </a:p>
          <a:p>
            <a:pPr lvl="1">
              <a:buFont typeface="Arial" panose="020B0604020202020204" pitchFamily="34" charset="0"/>
              <a:buChar char="•"/>
            </a:pPr>
            <a:r>
              <a:rPr lang="en-CA" altLang="en-US" dirty="0"/>
              <a:t>Bring Your Own Device (BYOD)</a:t>
            </a:r>
          </a:p>
          <a:p>
            <a:pPr lvl="1">
              <a:buFont typeface="Arial" panose="020B0604020202020204" pitchFamily="34" charset="0"/>
              <a:buChar char="•"/>
            </a:pPr>
            <a:r>
              <a:rPr lang="en-CA" altLang="en-US" dirty="0"/>
              <a:t>Online collaboration</a:t>
            </a:r>
          </a:p>
          <a:p>
            <a:pPr lvl="1">
              <a:buFont typeface="Arial" panose="020B0604020202020204" pitchFamily="34" charset="0"/>
              <a:buChar char="•"/>
            </a:pPr>
            <a:r>
              <a:rPr lang="en-CA" altLang="en-US" dirty="0"/>
              <a:t>Video communications</a:t>
            </a:r>
          </a:p>
          <a:p>
            <a:pPr lvl="1">
              <a:buFont typeface="Arial" panose="020B0604020202020204" pitchFamily="34" charset="0"/>
              <a:buChar char="•"/>
            </a:pPr>
            <a:r>
              <a:rPr lang="en-CA" altLang="en-US" dirty="0"/>
              <a:t>Cloud computing</a:t>
            </a:r>
          </a:p>
          <a:p>
            <a:endParaRPr lang="en-CA" altLang="en-US" dirty="0"/>
          </a:p>
          <a:p>
            <a:endParaRPr lang="en-CA" altLang="en-US" dirty="0"/>
          </a:p>
        </p:txBody>
      </p:sp>
      <p:pic>
        <p:nvPicPr>
          <p:cNvPr id="3" name="Picture 2"/>
          <p:cNvPicPr>
            <a:picLocks noChangeAspect="1"/>
          </p:cNvPicPr>
          <p:nvPr/>
        </p:nvPicPr>
        <p:blipFill>
          <a:blip r:embed="rId3"/>
          <a:stretch>
            <a:fillRect/>
          </a:stretch>
        </p:blipFill>
        <p:spPr>
          <a:xfrm>
            <a:off x="116733" y="1065259"/>
            <a:ext cx="6896100" cy="4965700"/>
          </a:xfrm>
          <a:prstGeom prst="rect">
            <a:avLst/>
          </a:prstGeom>
        </p:spPr>
      </p:pic>
    </p:spTree>
    <p:extLst>
      <p:ext uri="{BB962C8B-B14F-4D97-AF65-F5344CB8AC3E}">
        <p14:creationId xmlns:p14="http://schemas.microsoft.com/office/powerpoint/2010/main" val="587437588"/>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6979293" cy="1010068"/>
          </a:xfrm>
        </p:spPr>
        <p:txBody>
          <a:bodyPr/>
          <a:lstStyle/>
          <a:p>
            <a:r>
              <a:rPr lang="en-US" altLang="en-US" sz="2133" dirty="0"/>
              <a:t>Network Trends</a:t>
            </a:r>
            <a:br>
              <a:rPr lang="en-US" altLang="en-US" dirty="0"/>
            </a:br>
            <a:r>
              <a:rPr lang="en-US" altLang="en-US" dirty="0"/>
              <a:t>Bring Your Own Device</a:t>
            </a:r>
            <a:endParaRPr lang="en-CA" altLang="en-US" dirty="0"/>
          </a:p>
        </p:txBody>
      </p:sp>
      <p:sp>
        <p:nvSpPr>
          <p:cNvPr id="13315" name="Content Placeholder 2"/>
          <p:cNvSpPr>
            <a:spLocks noGrp="1"/>
          </p:cNvSpPr>
          <p:nvPr>
            <p:ph idx="1"/>
          </p:nvPr>
        </p:nvSpPr>
        <p:spPr>
          <a:xfrm>
            <a:off x="7096025" y="365761"/>
            <a:ext cx="4706360" cy="5754145"/>
          </a:xfrm>
        </p:spPr>
        <p:txBody>
          <a:bodyPr>
            <a:normAutofit fontScale="92500" lnSpcReduction="10000"/>
          </a:bodyPr>
          <a:lstStyle/>
          <a:p>
            <a:pPr marL="0" indent="0">
              <a:buNone/>
            </a:pPr>
            <a:r>
              <a:rPr lang="en-CA" altLang="en-US" dirty="0"/>
              <a:t>Bring Your Own Device (BYOD) allows users to use their own devices giving them more opportunities and greater flexibility. </a:t>
            </a:r>
          </a:p>
          <a:p>
            <a:pPr marL="0" indent="0">
              <a:buNone/>
            </a:pPr>
            <a:r>
              <a:rPr lang="en-CA" altLang="en-US" dirty="0"/>
              <a:t>BYOD allows end users to have the freedom to use personal tools to access information and communicate using their:</a:t>
            </a:r>
          </a:p>
          <a:p>
            <a:pPr lvl="1"/>
            <a:r>
              <a:rPr lang="en-CA" altLang="en-US" dirty="0"/>
              <a:t>Laptops</a:t>
            </a:r>
          </a:p>
          <a:p>
            <a:pPr lvl="1"/>
            <a:r>
              <a:rPr lang="en-CA" altLang="en-US" dirty="0"/>
              <a:t>Netbooks</a:t>
            </a:r>
          </a:p>
          <a:p>
            <a:pPr lvl="1"/>
            <a:r>
              <a:rPr lang="en-CA" altLang="en-US" dirty="0"/>
              <a:t>Tablets</a:t>
            </a:r>
          </a:p>
          <a:p>
            <a:pPr lvl="1"/>
            <a:r>
              <a:rPr lang="en-CA" altLang="en-US" dirty="0"/>
              <a:t>Smartphones</a:t>
            </a:r>
          </a:p>
          <a:p>
            <a:pPr lvl="1"/>
            <a:r>
              <a:rPr lang="en-CA" altLang="en-US" dirty="0"/>
              <a:t>E-readers</a:t>
            </a:r>
          </a:p>
          <a:p>
            <a:pPr marL="0" indent="0">
              <a:buNone/>
            </a:pPr>
            <a:r>
              <a:rPr lang="en-US" dirty="0"/>
              <a:t>BYOD means any device, with any ownership, used anywhere.</a:t>
            </a:r>
            <a:endParaRPr lang="en-CA" altLang="en-US" dirty="0"/>
          </a:p>
        </p:txBody>
      </p:sp>
      <p:pic>
        <p:nvPicPr>
          <p:cNvPr id="2" name="Picture 1"/>
          <p:cNvPicPr>
            <a:picLocks noChangeAspect="1"/>
          </p:cNvPicPr>
          <p:nvPr/>
        </p:nvPicPr>
        <p:blipFill>
          <a:blip r:embed="rId3"/>
          <a:stretch>
            <a:fillRect/>
          </a:stretch>
        </p:blipFill>
        <p:spPr>
          <a:xfrm>
            <a:off x="276126" y="1192305"/>
            <a:ext cx="6819900" cy="4927600"/>
          </a:xfrm>
          <a:prstGeom prst="rect">
            <a:avLst/>
          </a:prstGeom>
        </p:spPr>
      </p:pic>
    </p:spTree>
    <p:extLst>
      <p:ext uri="{BB962C8B-B14F-4D97-AF65-F5344CB8AC3E}">
        <p14:creationId xmlns:p14="http://schemas.microsoft.com/office/powerpoint/2010/main" val="330595030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2087" y="1065259"/>
            <a:ext cx="11804381" cy="1960164"/>
          </a:xfrm>
        </p:spPr>
        <p:txBody>
          <a:bodyPr/>
          <a:lstStyle/>
          <a:p>
            <a:pPr marL="0" indent="0">
              <a:buNone/>
            </a:pPr>
            <a:endParaRPr lang="en-US" dirty="0"/>
          </a:p>
          <a:p>
            <a:pPr marL="0" indent="0">
              <a:buNone/>
            </a:pPr>
            <a:r>
              <a:rPr lang="en-US" sz="2400" dirty="0"/>
              <a:t>Communication is almost as important to us as our reliance on air, water, food, and shelter. In today’s world, through the use of networks, we are connected like never before.</a:t>
            </a:r>
          </a:p>
        </p:txBody>
      </p:sp>
      <p:sp>
        <p:nvSpPr>
          <p:cNvPr id="6" name="Rectangle 2">
            <a:extLst>
              <a:ext uri="{FF2B5EF4-FFF2-40B4-BE49-F238E27FC236}">
                <a16:creationId xmlns:a16="http://schemas.microsoft.com/office/drawing/2014/main" id="{A7E249FF-01FC-487E-B05D-F7C27AD56CB5}"/>
              </a:ext>
            </a:extLst>
          </p:cNvPr>
          <p:cNvSpPr txBox="1">
            <a:spLocks noChangeArrowheads="1"/>
          </p:cNvSpPr>
          <p:nvPr/>
        </p:nvSpPr>
        <p:spPr bwMode="auto">
          <a:xfrm>
            <a:off x="192088" y="84489"/>
            <a:ext cx="11999913" cy="1010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lvl1pPr algn="l" defTabSz="684213" rtl="0" eaLnBrk="1" fontAlgn="base" hangingPunct="1">
              <a:lnSpc>
                <a:spcPct val="100000"/>
              </a:lnSpc>
              <a:spcBef>
                <a:spcPct val="0"/>
              </a:spcBef>
              <a:spcAft>
                <a:spcPct val="0"/>
              </a:spcAft>
              <a:defRPr lang="en-US" sz="2400" kern="120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altLang="en-US" sz="2133" dirty="0"/>
              <a:t>Networking Today</a:t>
            </a:r>
            <a:br>
              <a:rPr lang="en-US" altLang="en-US" sz="3200" dirty="0"/>
            </a:br>
            <a:r>
              <a:rPr lang="en-US" altLang="en-US" sz="3200" dirty="0"/>
              <a:t>Networks Connect Us</a:t>
            </a:r>
          </a:p>
        </p:txBody>
      </p:sp>
    </p:spTree>
    <p:custDataLst>
      <p:tags r:id="rId1"/>
    </p:custDataLst>
    <p:extLst>
      <p:ext uri="{BB962C8B-B14F-4D97-AF65-F5344CB8AC3E}">
        <p14:creationId xmlns:p14="http://schemas.microsoft.com/office/powerpoint/2010/main" val="2342478232"/>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6156417" cy="1010068"/>
          </a:xfrm>
        </p:spPr>
        <p:txBody>
          <a:bodyPr/>
          <a:lstStyle/>
          <a:p>
            <a:r>
              <a:rPr lang="en-US" altLang="en-US" sz="2133" dirty="0"/>
              <a:t>Network Trends</a:t>
            </a:r>
            <a:br>
              <a:rPr lang="en-US" altLang="en-US" dirty="0"/>
            </a:br>
            <a:r>
              <a:rPr lang="en-US" altLang="en-US" dirty="0"/>
              <a:t>Online Collaboration</a:t>
            </a:r>
            <a:endParaRPr lang="en-CA" altLang="en-US" dirty="0"/>
          </a:p>
        </p:txBody>
      </p:sp>
      <p:sp>
        <p:nvSpPr>
          <p:cNvPr id="13315" name="Content Placeholder 2"/>
          <p:cNvSpPr>
            <a:spLocks noGrp="1"/>
          </p:cNvSpPr>
          <p:nvPr>
            <p:ph idx="1"/>
          </p:nvPr>
        </p:nvSpPr>
        <p:spPr>
          <a:xfrm>
            <a:off x="7143836" y="912858"/>
            <a:ext cx="4706360" cy="5005993"/>
          </a:xfrm>
        </p:spPr>
        <p:txBody>
          <a:bodyPr>
            <a:normAutofit fontScale="92500" lnSpcReduction="20000"/>
          </a:bodyPr>
          <a:lstStyle/>
          <a:p>
            <a:r>
              <a:rPr lang="en-CA" altLang="en-US" dirty="0"/>
              <a:t>Collaborate and work with others over the network on joint projects.</a:t>
            </a:r>
          </a:p>
          <a:p>
            <a:r>
              <a:rPr lang="en-CA" altLang="en-US" dirty="0"/>
              <a:t>Collaboration tools including Cisco WebEx (shown in the figure) gives users a way to instantly connect and interact.</a:t>
            </a:r>
          </a:p>
          <a:p>
            <a:r>
              <a:rPr lang="en-CA" altLang="en-US" dirty="0"/>
              <a:t>Collaboration is a very high priority for businesses and in education.</a:t>
            </a:r>
          </a:p>
          <a:p>
            <a:r>
              <a:rPr lang="en-US" dirty="0"/>
              <a:t>Cisco </a:t>
            </a:r>
            <a:r>
              <a:rPr lang="en-US" dirty="0" err="1"/>
              <a:t>Webex</a:t>
            </a:r>
            <a:r>
              <a:rPr lang="en-US" dirty="0"/>
              <a:t> Teams is a multifunctional collaboration tool.</a:t>
            </a:r>
          </a:p>
          <a:p>
            <a:pPr lvl="1">
              <a:buFont typeface="Arial" panose="020B0604020202020204" pitchFamily="34" charset="0"/>
              <a:buChar char="•"/>
            </a:pPr>
            <a:r>
              <a:rPr lang="en-US" dirty="0"/>
              <a:t>send instant messages </a:t>
            </a:r>
          </a:p>
          <a:p>
            <a:pPr lvl="1">
              <a:buFont typeface="Arial" panose="020B0604020202020204" pitchFamily="34" charset="0"/>
              <a:buChar char="•"/>
            </a:pPr>
            <a:r>
              <a:rPr lang="en-US" dirty="0"/>
              <a:t>post images</a:t>
            </a:r>
          </a:p>
          <a:p>
            <a:pPr lvl="1">
              <a:buFont typeface="Arial" panose="020B0604020202020204" pitchFamily="34" charset="0"/>
              <a:buChar char="•"/>
            </a:pPr>
            <a:r>
              <a:rPr lang="en-US" dirty="0"/>
              <a:t>post videos and links</a:t>
            </a:r>
            <a:endParaRPr lang="en-CA" altLang="en-US" dirty="0"/>
          </a:p>
          <a:p>
            <a:endParaRPr lang="en-CA" altLang="en-US" dirty="0"/>
          </a:p>
        </p:txBody>
      </p:sp>
      <p:pic>
        <p:nvPicPr>
          <p:cNvPr id="2" name="Picture 1"/>
          <p:cNvPicPr>
            <a:picLocks noChangeAspect="1"/>
          </p:cNvPicPr>
          <p:nvPr/>
        </p:nvPicPr>
        <p:blipFill>
          <a:blip r:embed="rId3"/>
          <a:stretch>
            <a:fillRect/>
          </a:stretch>
        </p:blipFill>
        <p:spPr>
          <a:xfrm>
            <a:off x="366163" y="1602935"/>
            <a:ext cx="6447683" cy="3625836"/>
          </a:xfrm>
          <a:prstGeom prst="rect">
            <a:avLst/>
          </a:prstGeom>
        </p:spPr>
      </p:pic>
    </p:spTree>
    <p:extLst>
      <p:ext uri="{BB962C8B-B14F-4D97-AF65-F5344CB8AC3E}">
        <p14:creationId xmlns:p14="http://schemas.microsoft.com/office/powerpoint/2010/main" val="4076195484"/>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12075268" cy="1010068"/>
          </a:xfrm>
        </p:spPr>
        <p:txBody>
          <a:bodyPr/>
          <a:lstStyle/>
          <a:p>
            <a:r>
              <a:rPr lang="en-US" altLang="en-US" sz="2133" dirty="0"/>
              <a:t>Network Trends</a:t>
            </a:r>
            <a:br>
              <a:rPr lang="en-US" altLang="en-US" dirty="0"/>
            </a:br>
            <a:r>
              <a:rPr lang="en-US" altLang="en-US" dirty="0"/>
              <a:t>Video Communication</a:t>
            </a:r>
            <a:endParaRPr lang="en-CA" altLang="en-US" dirty="0"/>
          </a:p>
        </p:txBody>
      </p:sp>
      <p:sp>
        <p:nvSpPr>
          <p:cNvPr id="13315" name="Content Placeholder 2"/>
          <p:cNvSpPr>
            <a:spLocks noGrp="1"/>
          </p:cNvSpPr>
          <p:nvPr>
            <p:ph idx="1"/>
          </p:nvPr>
        </p:nvSpPr>
        <p:spPr>
          <a:xfrm>
            <a:off x="417691" y="1070345"/>
            <a:ext cx="10572779" cy="3309745"/>
          </a:xfrm>
        </p:spPr>
        <p:txBody>
          <a:bodyPr/>
          <a:lstStyle/>
          <a:p>
            <a:pPr>
              <a:buFont typeface="Arial" panose="020B0604020202020204" pitchFamily="34" charset="0"/>
              <a:buChar char="•"/>
            </a:pPr>
            <a:r>
              <a:rPr lang="en-US" sz="2400" dirty="0"/>
              <a:t>Video calls are made to anyone, regardless of where they are located.</a:t>
            </a:r>
          </a:p>
          <a:p>
            <a:pPr>
              <a:buFont typeface="Arial" panose="020B0604020202020204" pitchFamily="34" charset="0"/>
              <a:buChar char="•"/>
            </a:pPr>
            <a:r>
              <a:rPr lang="en-US" sz="2400" dirty="0"/>
              <a:t>Video conferencing is a powerful tool for communicating with others.</a:t>
            </a:r>
          </a:p>
          <a:p>
            <a:pPr>
              <a:buFont typeface="Arial" panose="020B0604020202020204" pitchFamily="34" charset="0"/>
              <a:buChar char="•"/>
            </a:pPr>
            <a:r>
              <a:rPr lang="en-US" sz="2400" dirty="0"/>
              <a:t>Video is becoming a critical requirement for effective collaboration.</a:t>
            </a:r>
          </a:p>
          <a:p>
            <a:pPr>
              <a:buFont typeface="Arial" panose="020B0604020202020204" pitchFamily="34" charset="0"/>
              <a:buChar char="•"/>
            </a:pPr>
            <a:r>
              <a:rPr lang="en-US" sz="2400" dirty="0"/>
              <a:t>Cisco </a:t>
            </a:r>
            <a:r>
              <a:rPr lang="en-US" sz="2400" dirty="0" err="1"/>
              <a:t>TelePresence</a:t>
            </a:r>
            <a:r>
              <a:rPr lang="en-US" sz="2400" dirty="0"/>
              <a:t> powers is one way of working where everyone, everywhere</a:t>
            </a:r>
            <a:r>
              <a:rPr lang="en-US" dirty="0"/>
              <a:t>. </a:t>
            </a:r>
          </a:p>
          <a:p>
            <a:pPr marL="0" indent="0">
              <a:buNone/>
            </a:pPr>
            <a:endParaRPr lang="en-CA" altLang="en-US" dirty="0"/>
          </a:p>
        </p:txBody>
      </p:sp>
    </p:spTree>
    <p:extLst>
      <p:ext uri="{BB962C8B-B14F-4D97-AF65-F5344CB8AC3E}">
        <p14:creationId xmlns:p14="http://schemas.microsoft.com/office/powerpoint/2010/main" val="2197293219"/>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12075268" cy="1010068"/>
          </a:xfrm>
        </p:spPr>
        <p:txBody>
          <a:bodyPr/>
          <a:lstStyle/>
          <a:p>
            <a:r>
              <a:rPr lang="en-US" altLang="en-US" sz="2133" dirty="0"/>
              <a:t>Network Trends</a:t>
            </a:r>
            <a:br>
              <a:rPr lang="en-US" altLang="en-US" dirty="0"/>
            </a:br>
            <a:r>
              <a:rPr lang="en-US" altLang="en-US" dirty="0"/>
              <a:t>Video – Cisco WebEx for Huddles</a:t>
            </a:r>
            <a:endParaRPr lang="en-CA" altLang="en-US" dirty="0"/>
          </a:p>
        </p:txBody>
      </p:sp>
      <p:pic>
        <p:nvPicPr>
          <p:cNvPr id="7" name="Content Placeholder 6"/>
          <p:cNvPicPr>
            <a:picLocks noGrp="1" noChangeAspect="1"/>
          </p:cNvPicPr>
          <p:nvPr>
            <p:ph idx="1"/>
          </p:nvPr>
        </p:nvPicPr>
        <p:blipFill>
          <a:blip r:embed="rId3"/>
          <a:stretch>
            <a:fillRect/>
          </a:stretch>
        </p:blipFill>
        <p:spPr>
          <a:xfrm>
            <a:off x="1613439" y="1065259"/>
            <a:ext cx="9081853" cy="5153373"/>
          </a:xfrm>
          <a:prstGeom prst="rect">
            <a:avLst/>
          </a:prstGeom>
        </p:spPr>
      </p:pic>
    </p:spTree>
    <p:extLst>
      <p:ext uri="{BB962C8B-B14F-4D97-AF65-F5344CB8AC3E}">
        <p14:creationId xmlns:p14="http://schemas.microsoft.com/office/powerpoint/2010/main" val="2402435713"/>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6777288" cy="1320317"/>
          </a:xfrm>
        </p:spPr>
        <p:txBody>
          <a:bodyPr/>
          <a:lstStyle/>
          <a:p>
            <a:r>
              <a:rPr lang="en-US" altLang="en-US" sz="2133" dirty="0"/>
              <a:t>Network Trends</a:t>
            </a:r>
            <a:br>
              <a:rPr lang="en-US" altLang="en-US" dirty="0"/>
            </a:br>
            <a:r>
              <a:rPr lang="en-US" altLang="en-US" dirty="0"/>
              <a:t>Cloud Computing</a:t>
            </a:r>
            <a:endParaRPr lang="en-CA" altLang="en-US" dirty="0"/>
          </a:p>
        </p:txBody>
      </p:sp>
      <p:sp>
        <p:nvSpPr>
          <p:cNvPr id="13315" name="Content Placeholder 2"/>
          <p:cNvSpPr>
            <a:spLocks noGrp="1"/>
          </p:cNvSpPr>
          <p:nvPr>
            <p:ph idx="1"/>
          </p:nvPr>
        </p:nvSpPr>
        <p:spPr>
          <a:xfrm>
            <a:off x="116733" y="1375508"/>
            <a:ext cx="11815996" cy="4299104"/>
          </a:xfrm>
        </p:spPr>
        <p:txBody>
          <a:bodyPr/>
          <a:lstStyle/>
          <a:p>
            <a:pPr marL="0" indent="0">
              <a:buNone/>
            </a:pPr>
            <a:r>
              <a:rPr lang="en-CA" altLang="en-US" dirty="0"/>
              <a:t>Cloud computing allows us to store personal files or backup our data on servers over the internet.  </a:t>
            </a:r>
          </a:p>
          <a:p>
            <a:pPr lvl="1"/>
            <a:r>
              <a:rPr lang="en-CA" altLang="en-US" dirty="0"/>
              <a:t>Applications can also be accessed using the Cloud.</a:t>
            </a:r>
          </a:p>
          <a:p>
            <a:pPr lvl="1"/>
            <a:r>
              <a:rPr lang="en-CA" altLang="en-US" dirty="0"/>
              <a:t>Allows businesses to deliver to any device anywhere in the world.</a:t>
            </a:r>
          </a:p>
          <a:p>
            <a:pPr marL="0" indent="0">
              <a:buNone/>
            </a:pPr>
            <a:endParaRPr lang="en-CA" altLang="en-US" dirty="0"/>
          </a:p>
          <a:p>
            <a:pPr marL="0" indent="0">
              <a:buNone/>
            </a:pPr>
            <a:r>
              <a:rPr lang="en-CA" altLang="en-US" dirty="0"/>
              <a:t>Cloud computing is made possible by data centers.  </a:t>
            </a:r>
          </a:p>
          <a:p>
            <a:pPr lvl="1"/>
            <a:r>
              <a:rPr lang="en-CA" altLang="en-US" dirty="0"/>
              <a:t>Smaller companies that can’t afford their own data centers, lease server and storage services from larger data center organizations in the Cloud.</a:t>
            </a:r>
          </a:p>
          <a:p>
            <a:pPr marL="0" indent="0">
              <a:buNone/>
            </a:pPr>
            <a:endParaRPr lang="en-CA" altLang="en-US" dirty="0"/>
          </a:p>
        </p:txBody>
      </p:sp>
    </p:spTree>
    <p:extLst>
      <p:ext uri="{BB962C8B-B14F-4D97-AF65-F5344CB8AC3E}">
        <p14:creationId xmlns:p14="http://schemas.microsoft.com/office/powerpoint/2010/main" val="741150266"/>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6337364" cy="1376044"/>
          </a:xfrm>
        </p:spPr>
        <p:txBody>
          <a:bodyPr/>
          <a:lstStyle/>
          <a:p>
            <a:r>
              <a:rPr lang="en-US" altLang="en-US" sz="2133" dirty="0"/>
              <a:t>Network Trends</a:t>
            </a:r>
            <a:br>
              <a:rPr lang="en-US" altLang="en-US" dirty="0"/>
            </a:br>
            <a:r>
              <a:rPr lang="en-US" altLang="en-US" dirty="0"/>
              <a:t>Cloud Computing (Cont.)</a:t>
            </a:r>
            <a:endParaRPr lang="en-CA" altLang="en-US" dirty="0"/>
          </a:p>
        </p:txBody>
      </p:sp>
      <p:sp>
        <p:nvSpPr>
          <p:cNvPr id="13315" name="Content Placeholder 2"/>
          <p:cNvSpPr>
            <a:spLocks noGrp="1"/>
          </p:cNvSpPr>
          <p:nvPr>
            <p:ph idx="1"/>
          </p:nvPr>
        </p:nvSpPr>
        <p:spPr>
          <a:xfrm>
            <a:off x="203201" y="1431234"/>
            <a:ext cx="11801084" cy="4821785"/>
          </a:xfrm>
        </p:spPr>
        <p:txBody>
          <a:bodyPr/>
          <a:lstStyle/>
          <a:p>
            <a:pPr marL="0" indent="0">
              <a:buNone/>
            </a:pPr>
            <a:r>
              <a:rPr lang="en-CA" altLang="en-US" dirty="0"/>
              <a:t>Four types of Clouds:</a:t>
            </a:r>
          </a:p>
          <a:p>
            <a:pPr lvl="1">
              <a:buFont typeface="Arial" panose="020B0604020202020204" pitchFamily="34" charset="0"/>
              <a:buChar char="•"/>
            </a:pPr>
            <a:r>
              <a:rPr lang="en-CA" altLang="en-US" sz="2133" dirty="0"/>
              <a:t>Public Clouds</a:t>
            </a:r>
          </a:p>
          <a:p>
            <a:pPr lvl="2">
              <a:buFont typeface="Arial" panose="020B0604020202020204" pitchFamily="34" charset="0"/>
              <a:buChar char="•"/>
            </a:pPr>
            <a:r>
              <a:rPr lang="en-CA" altLang="en-US" sz="2133" dirty="0"/>
              <a:t>Available to the general public through a pay-per-use model or for free.</a:t>
            </a:r>
          </a:p>
          <a:p>
            <a:pPr lvl="1">
              <a:buFont typeface="Arial" panose="020B0604020202020204" pitchFamily="34" charset="0"/>
              <a:buChar char="•"/>
            </a:pPr>
            <a:r>
              <a:rPr lang="en-CA" altLang="en-US" sz="2133" dirty="0"/>
              <a:t>Private Clouds</a:t>
            </a:r>
          </a:p>
          <a:p>
            <a:pPr lvl="2">
              <a:buFont typeface="Arial" panose="020B0604020202020204" pitchFamily="34" charset="0"/>
              <a:buChar char="•"/>
            </a:pPr>
            <a:r>
              <a:rPr lang="en-CA" altLang="en-US" sz="2133" dirty="0"/>
              <a:t>Intended for a specific organization or entity such as the government.</a:t>
            </a:r>
          </a:p>
          <a:p>
            <a:pPr lvl="1">
              <a:buFont typeface="Arial" panose="020B0604020202020204" pitchFamily="34" charset="0"/>
              <a:buChar char="•"/>
            </a:pPr>
            <a:r>
              <a:rPr lang="en-CA" altLang="en-US" sz="2133" dirty="0"/>
              <a:t>Hybrid Clouds</a:t>
            </a:r>
          </a:p>
          <a:p>
            <a:pPr lvl="2">
              <a:buFont typeface="Arial" panose="020B0604020202020204" pitchFamily="34" charset="0"/>
              <a:buChar char="•"/>
            </a:pPr>
            <a:r>
              <a:rPr lang="en-CA" altLang="en-US" sz="2133" dirty="0"/>
              <a:t>Made up of two or more Cloud types – for example, part custom and part public.  </a:t>
            </a:r>
          </a:p>
          <a:p>
            <a:pPr lvl="2">
              <a:buFont typeface="Arial" panose="020B0604020202020204" pitchFamily="34" charset="0"/>
              <a:buChar char="•"/>
            </a:pPr>
            <a:r>
              <a:rPr lang="en-CA" altLang="en-US" sz="2133" dirty="0"/>
              <a:t>Each part remains a distinctive object but both are connected using the same architecture.</a:t>
            </a:r>
          </a:p>
          <a:p>
            <a:pPr lvl="1">
              <a:buFont typeface="Arial" panose="020B0604020202020204" pitchFamily="34" charset="0"/>
              <a:buChar char="•"/>
            </a:pPr>
            <a:r>
              <a:rPr lang="en-CA" altLang="en-US" sz="2133" dirty="0"/>
              <a:t>Custom Clouds</a:t>
            </a:r>
          </a:p>
          <a:p>
            <a:pPr lvl="2">
              <a:buFont typeface="Arial" panose="020B0604020202020204" pitchFamily="34" charset="0"/>
              <a:buChar char="•"/>
            </a:pPr>
            <a:r>
              <a:rPr lang="en-US" sz="2133" dirty="0"/>
              <a:t>Built to meet the needs of a specific industry, such as healthcare or media. </a:t>
            </a:r>
          </a:p>
          <a:p>
            <a:pPr lvl="2">
              <a:buFont typeface="Arial" panose="020B0604020202020204" pitchFamily="34" charset="0"/>
              <a:buChar char="•"/>
            </a:pPr>
            <a:r>
              <a:rPr lang="en-US" sz="2133" dirty="0"/>
              <a:t>Can be private or public.</a:t>
            </a:r>
            <a:endParaRPr lang="en-CA" altLang="en-US" sz="2133" dirty="0"/>
          </a:p>
          <a:p>
            <a:pPr marL="349241" lvl="2" indent="0">
              <a:buNone/>
            </a:pPr>
            <a:endParaRPr lang="en-CA" altLang="en-US" dirty="0"/>
          </a:p>
          <a:p>
            <a:pPr lvl="1"/>
            <a:endParaRPr lang="en-CA" altLang="en-US" dirty="0"/>
          </a:p>
          <a:p>
            <a:pPr lvl="1"/>
            <a:endParaRPr lang="en-CA" altLang="en-US" dirty="0"/>
          </a:p>
        </p:txBody>
      </p:sp>
    </p:spTree>
    <p:extLst>
      <p:ext uri="{BB962C8B-B14F-4D97-AF65-F5344CB8AC3E}">
        <p14:creationId xmlns:p14="http://schemas.microsoft.com/office/powerpoint/2010/main" val="2020466046"/>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2192000" cy="1010068"/>
          </a:xfrm>
        </p:spPr>
        <p:txBody>
          <a:bodyPr/>
          <a:lstStyle/>
          <a:p>
            <a:r>
              <a:rPr lang="en-US" altLang="en-US" sz="2133" dirty="0"/>
              <a:t>Network Trends</a:t>
            </a:r>
            <a:br>
              <a:rPr lang="en-US" altLang="en-US" dirty="0"/>
            </a:br>
            <a:r>
              <a:rPr lang="en-US" altLang="en-US" dirty="0"/>
              <a:t>Technology Trends in the Home</a:t>
            </a:r>
            <a:endParaRPr lang="en-CA" altLang="en-US" dirty="0"/>
          </a:p>
        </p:txBody>
      </p:sp>
      <p:sp>
        <p:nvSpPr>
          <p:cNvPr id="13315" name="Content Placeholder 2"/>
          <p:cNvSpPr>
            <a:spLocks noGrp="1"/>
          </p:cNvSpPr>
          <p:nvPr>
            <p:ph idx="1"/>
          </p:nvPr>
        </p:nvSpPr>
        <p:spPr>
          <a:xfrm>
            <a:off x="6649155" y="1065259"/>
            <a:ext cx="4960468" cy="4320356"/>
          </a:xfrm>
        </p:spPr>
        <p:txBody>
          <a:bodyPr/>
          <a:lstStyle/>
          <a:p>
            <a:pPr lvl="1">
              <a:buFont typeface="Arial" panose="020B0604020202020204" pitchFamily="34" charset="0"/>
              <a:buChar char="•"/>
            </a:pPr>
            <a:r>
              <a:rPr lang="en-CA" altLang="en-US" sz="2133" dirty="0"/>
              <a:t>Smart home technology is a growing trend that allows technology to be integrated into every-day appliances which allows them to interconnect with other devices.</a:t>
            </a:r>
          </a:p>
          <a:p>
            <a:pPr lvl="1">
              <a:buFont typeface="Arial" panose="020B0604020202020204" pitchFamily="34" charset="0"/>
              <a:buChar char="•"/>
            </a:pPr>
            <a:r>
              <a:rPr lang="en-CA" altLang="en-US" sz="2133" dirty="0"/>
              <a:t>Ovens might know what time to cook a meal for you by communicating with your calendar on what time you are scheduled to be home.</a:t>
            </a:r>
          </a:p>
          <a:p>
            <a:pPr lvl="1">
              <a:buFont typeface="Arial" panose="020B0604020202020204" pitchFamily="34" charset="0"/>
              <a:buChar char="•"/>
            </a:pPr>
            <a:r>
              <a:rPr lang="en-US" sz="2133" dirty="0"/>
              <a:t>Smart home technology is currently being developed for all rooms within a house.</a:t>
            </a:r>
            <a:endParaRPr lang="en-CA" altLang="en-US" sz="2133" dirty="0"/>
          </a:p>
          <a:p>
            <a:pPr lvl="1"/>
            <a:endParaRPr lang="en-CA" altLang="en-US" dirty="0"/>
          </a:p>
          <a:p>
            <a:pPr lvl="1"/>
            <a:endParaRPr lang="en-CA" altLang="en-US" dirty="0"/>
          </a:p>
        </p:txBody>
      </p:sp>
      <p:pic>
        <p:nvPicPr>
          <p:cNvPr id="2" name="Picture 1"/>
          <p:cNvPicPr>
            <a:picLocks noChangeAspect="1"/>
          </p:cNvPicPr>
          <p:nvPr/>
        </p:nvPicPr>
        <p:blipFill>
          <a:blip r:embed="rId3"/>
          <a:stretch>
            <a:fillRect/>
          </a:stretch>
        </p:blipFill>
        <p:spPr>
          <a:xfrm>
            <a:off x="116732" y="1065260"/>
            <a:ext cx="6394904" cy="5136125"/>
          </a:xfrm>
          <a:prstGeom prst="rect">
            <a:avLst/>
          </a:prstGeom>
        </p:spPr>
      </p:pic>
    </p:spTree>
    <p:extLst>
      <p:ext uri="{BB962C8B-B14F-4D97-AF65-F5344CB8AC3E}">
        <p14:creationId xmlns:p14="http://schemas.microsoft.com/office/powerpoint/2010/main" val="4155330622"/>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12192000" cy="1010068"/>
          </a:xfrm>
        </p:spPr>
        <p:txBody>
          <a:bodyPr/>
          <a:lstStyle/>
          <a:p>
            <a:r>
              <a:rPr lang="en-US" altLang="en-US" sz="2133" dirty="0"/>
              <a:t>Network Trends</a:t>
            </a:r>
            <a:br>
              <a:rPr lang="en-US" altLang="en-US" dirty="0"/>
            </a:br>
            <a:r>
              <a:rPr lang="en-US" altLang="en-US" dirty="0"/>
              <a:t>Powerline Networking</a:t>
            </a:r>
            <a:endParaRPr lang="en-CA" altLang="en-US" dirty="0"/>
          </a:p>
        </p:txBody>
      </p:sp>
      <p:sp>
        <p:nvSpPr>
          <p:cNvPr id="13315" name="Content Placeholder 2"/>
          <p:cNvSpPr>
            <a:spLocks noGrp="1"/>
          </p:cNvSpPr>
          <p:nvPr>
            <p:ph idx="1"/>
          </p:nvPr>
        </p:nvSpPr>
        <p:spPr>
          <a:xfrm>
            <a:off x="7256016" y="174373"/>
            <a:ext cx="4410051" cy="4699308"/>
          </a:xfrm>
        </p:spPr>
        <p:txBody>
          <a:bodyPr/>
          <a:lstStyle/>
          <a:p>
            <a:pPr lvl="1"/>
            <a:r>
              <a:rPr lang="en-CA" altLang="en-US" sz="2133" dirty="0"/>
              <a:t>Powerline networking can allow devices to connect to a LAN where data network cables or wireless communications are not a viable option.</a:t>
            </a:r>
          </a:p>
          <a:p>
            <a:pPr lvl="1"/>
            <a:r>
              <a:rPr lang="en-CA" altLang="en-US" sz="2133" dirty="0"/>
              <a:t>Using a standard powerline adapter, devices can connect to the LAN wherever there is an electrical outlet by sending data on certain frequencies.</a:t>
            </a:r>
          </a:p>
          <a:p>
            <a:pPr lvl="1"/>
            <a:r>
              <a:rPr lang="en-US" sz="2133" dirty="0"/>
              <a:t>Powerline networking is especially useful when wireless access points cannot reach all the devices in the home.</a:t>
            </a:r>
            <a:endParaRPr lang="en-CA" altLang="en-US" sz="2133" dirty="0"/>
          </a:p>
        </p:txBody>
      </p:sp>
      <p:pic>
        <p:nvPicPr>
          <p:cNvPr id="2" name="Picture 1"/>
          <p:cNvPicPr>
            <a:picLocks noChangeAspect="1"/>
          </p:cNvPicPr>
          <p:nvPr/>
        </p:nvPicPr>
        <p:blipFill>
          <a:blip r:embed="rId3"/>
          <a:stretch>
            <a:fillRect/>
          </a:stretch>
        </p:blipFill>
        <p:spPr>
          <a:xfrm>
            <a:off x="116733" y="1065259"/>
            <a:ext cx="7139284" cy="3793029"/>
          </a:xfrm>
          <a:prstGeom prst="rect">
            <a:avLst/>
          </a:prstGeom>
        </p:spPr>
      </p:pic>
    </p:spTree>
    <p:extLst>
      <p:ext uri="{BB962C8B-B14F-4D97-AF65-F5344CB8AC3E}">
        <p14:creationId xmlns:p14="http://schemas.microsoft.com/office/powerpoint/2010/main" val="4223060623"/>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6500715" cy="1010068"/>
          </a:xfrm>
        </p:spPr>
        <p:txBody>
          <a:bodyPr/>
          <a:lstStyle/>
          <a:p>
            <a:r>
              <a:rPr lang="en-US" altLang="en-US" sz="2133" dirty="0"/>
              <a:t>Network Trends</a:t>
            </a:r>
            <a:br>
              <a:rPr lang="en-US" altLang="en-US" dirty="0"/>
            </a:br>
            <a:r>
              <a:rPr lang="en-US" altLang="en-US" dirty="0"/>
              <a:t>Wireless Broadband</a:t>
            </a:r>
            <a:endParaRPr lang="en-CA" altLang="en-US" dirty="0"/>
          </a:p>
        </p:txBody>
      </p:sp>
      <p:sp>
        <p:nvSpPr>
          <p:cNvPr id="13315" name="Content Placeholder 2"/>
          <p:cNvSpPr>
            <a:spLocks noGrp="1"/>
          </p:cNvSpPr>
          <p:nvPr>
            <p:ph idx="1"/>
          </p:nvPr>
        </p:nvSpPr>
        <p:spPr>
          <a:xfrm>
            <a:off x="6969804" y="1065259"/>
            <a:ext cx="4897905" cy="4705307"/>
          </a:xfrm>
        </p:spPr>
        <p:txBody>
          <a:bodyPr>
            <a:normAutofit fontScale="92500" lnSpcReduction="10000"/>
          </a:bodyPr>
          <a:lstStyle/>
          <a:p>
            <a:pPr marL="190495" lvl="1" indent="0">
              <a:buNone/>
            </a:pPr>
            <a:r>
              <a:rPr lang="en-CA" altLang="en-US" dirty="0"/>
              <a:t>In addition to DSL and cable, wireless is another option used to connect homes and small businesses to the internet.  </a:t>
            </a:r>
          </a:p>
          <a:p>
            <a:pPr lvl="2">
              <a:buFont typeface="Arial" panose="020B0604020202020204" pitchFamily="34" charset="0"/>
              <a:buChar char="•"/>
            </a:pPr>
            <a:r>
              <a:rPr lang="en-CA" altLang="en-US" dirty="0"/>
              <a:t>More commonly found in rural environments, a Wireless Internet Service Provider (WISP) is an ISP that connects subscribers to designated access points or hotspots.  </a:t>
            </a:r>
          </a:p>
          <a:p>
            <a:pPr lvl="2">
              <a:buFont typeface="Arial" panose="020B0604020202020204" pitchFamily="34" charset="0"/>
              <a:buChar char="•"/>
            </a:pPr>
            <a:r>
              <a:rPr lang="en-CA" altLang="en-US" dirty="0"/>
              <a:t>Wireless broadband is another solution for the home and small businesses.</a:t>
            </a:r>
          </a:p>
          <a:p>
            <a:pPr lvl="3">
              <a:buFont typeface="Arial" panose="020B0604020202020204" pitchFamily="34" charset="0"/>
              <a:buChar char="•"/>
            </a:pPr>
            <a:r>
              <a:rPr lang="en-CA" altLang="en-US" dirty="0"/>
              <a:t>Uses the same cellular technology used by a smart phone.</a:t>
            </a:r>
          </a:p>
          <a:p>
            <a:pPr lvl="3">
              <a:buFont typeface="Arial" panose="020B0604020202020204" pitchFamily="34" charset="0"/>
              <a:buChar char="•"/>
            </a:pPr>
            <a:r>
              <a:rPr lang="en-CA" altLang="en-US" dirty="0"/>
              <a:t>An antenna is installed outside the house providing wireless or wired connectivity for devices in the home.</a:t>
            </a:r>
          </a:p>
        </p:txBody>
      </p:sp>
      <p:pic>
        <p:nvPicPr>
          <p:cNvPr id="2" name="Picture 1"/>
          <p:cNvPicPr>
            <a:picLocks noChangeAspect="1"/>
          </p:cNvPicPr>
          <p:nvPr/>
        </p:nvPicPr>
        <p:blipFill>
          <a:blip r:embed="rId3"/>
          <a:stretch>
            <a:fillRect/>
          </a:stretch>
        </p:blipFill>
        <p:spPr>
          <a:xfrm>
            <a:off x="267447" y="1065259"/>
            <a:ext cx="6350000" cy="4749800"/>
          </a:xfrm>
          <a:prstGeom prst="rect">
            <a:avLst/>
          </a:prstGeom>
        </p:spPr>
      </p:pic>
    </p:spTree>
    <p:extLst>
      <p:ext uri="{BB962C8B-B14F-4D97-AF65-F5344CB8AC3E}">
        <p14:creationId xmlns:p14="http://schemas.microsoft.com/office/powerpoint/2010/main" val="1366611454"/>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4" y="1220546"/>
            <a:ext cx="10975285" cy="2403188"/>
          </a:xfrm>
        </p:spPr>
        <p:txBody>
          <a:bodyPr/>
          <a:lstStyle/>
          <a:p>
            <a:r>
              <a:rPr lang="en-US" sz="5333" dirty="0">
                <a:solidFill>
                  <a:schemeClr val="accent5">
                    <a:lumMod val="40000"/>
                    <a:lumOff val="60000"/>
                  </a:schemeClr>
                </a:solidFill>
              </a:rPr>
              <a:t>1.8 Network Security</a:t>
            </a:r>
          </a:p>
        </p:txBody>
      </p:sp>
    </p:spTree>
    <p:custDataLst>
      <p:tags r:id="rId1"/>
    </p:custDataLst>
    <p:extLst>
      <p:ext uri="{BB962C8B-B14F-4D97-AF65-F5344CB8AC3E}">
        <p14:creationId xmlns:p14="http://schemas.microsoft.com/office/powerpoint/2010/main" val="2299959220"/>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6830724" cy="1010068"/>
          </a:xfrm>
        </p:spPr>
        <p:txBody>
          <a:bodyPr/>
          <a:lstStyle/>
          <a:p>
            <a:r>
              <a:rPr lang="en-US" altLang="en-US" sz="2133" dirty="0"/>
              <a:t>Network Security</a:t>
            </a:r>
            <a:br>
              <a:rPr lang="en-US" altLang="en-US" dirty="0"/>
            </a:br>
            <a:r>
              <a:rPr lang="en-US" altLang="en-US" dirty="0"/>
              <a:t>Security Threats</a:t>
            </a:r>
            <a:endParaRPr lang="en-CA" altLang="en-US" dirty="0"/>
          </a:p>
        </p:txBody>
      </p:sp>
      <p:sp>
        <p:nvSpPr>
          <p:cNvPr id="13315" name="Content Placeholder 2"/>
          <p:cNvSpPr>
            <a:spLocks noGrp="1"/>
          </p:cNvSpPr>
          <p:nvPr>
            <p:ph idx="1"/>
          </p:nvPr>
        </p:nvSpPr>
        <p:spPr>
          <a:xfrm>
            <a:off x="7049057" y="481703"/>
            <a:ext cx="4897905" cy="5081564"/>
          </a:xfrm>
        </p:spPr>
        <p:txBody>
          <a:bodyPr/>
          <a:lstStyle/>
          <a:p>
            <a:pPr lvl="1"/>
            <a:r>
              <a:rPr lang="en-CA" altLang="en-US" sz="2133" dirty="0"/>
              <a:t>Network security is an integral part of networking regardless of the size of the network.</a:t>
            </a:r>
          </a:p>
          <a:p>
            <a:pPr lvl="1"/>
            <a:r>
              <a:rPr lang="en-CA" altLang="en-US" sz="2133" dirty="0"/>
              <a:t>The network security that is implemented must take into account the environment while securing the data, but still allowing for quality of service that is expected of the network.</a:t>
            </a:r>
          </a:p>
          <a:p>
            <a:pPr lvl="1"/>
            <a:r>
              <a:rPr lang="en-CA" altLang="en-US" sz="2133" dirty="0"/>
              <a:t>Securing a network involves many protocols, technologies, devices, tools, and techniques in order to secure data and mitigate threats.</a:t>
            </a:r>
          </a:p>
          <a:p>
            <a:pPr lvl="1"/>
            <a:r>
              <a:rPr lang="en-CA" altLang="en-US" sz="2133" dirty="0"/>
              <a:t>Threat vectors might be external or internal.</a:t>
            </a:r>
          </a:p>
        </p:txBody>
      </p:sp>
      <p:pic>
        <p:nvPicPr>
          <p:cNvPr id="2" name="Picture 1"/>
          <p:cNvPicPr>
            <a:picLocks noChangeAspect="1"/>
          </p:cNvPicPr>
          <p:nvPr/>
        </p:nvPicPr>
        <p:blipFill>
          <a:blip r:embed="rId3"/>
          <a:stretch>
            <a:fillRect/>
          </a:stretch>
        </p:blipFill>
        <p:spPr>
          <a:xfrm>
            <a:off x="461552" y="1763629"/>
            <a:ext cx="6485905" cy="3976271"/>
          </a:xfrm>
          <a:prstGeom prst="rect">
            <a:avLst/>
          </a:prstGeom>
        </p:spPr>
      </p:pic>
    </p:spTree>
    <p:extLst>
      <p:ext uri="{BB962C8B-B14F-4D97-AF65-F5344CB8AC3E}">
        <p14:creationId xmlns:p14="http://schemas.microsoft.com/office/powerpoint/2010/main" val="143356008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21E48970-9722-4D48-A1CA-F1B06B3C39A3}"/>
              </a:ext>
            </a:extLst>
          </p:cNvPr>
          <p:cNvSpPr txBox="1">
            <a:spLocks noChangeArrowheads="1"/>
          </p:cNvSpPr>
          <p:nvPr/>
        </p:nvSpPr>
        <p:spPr bwMode="auto">
          <a:xfrm>
            <a:off x="0" y="-164315"/>
            <a:ext cx="12192000" cy="1010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121920" tIns="60960" rIns="121920" bIns="60960" numCol="1" anchor="ctr" anchorCtr="0" compatLnSpc="1">
            <a:prstTxWarp prst="textNoShape">
              <a:avLst/>
            </a:prstTxWarp>
          </a:bodyPr>
          <a:lstStyle>
            <a:lvl1pPr algn="l" defTabSz="684213" rtl="0" eaLnBrk="1" fontAlgn="base" hangingPunct="1">
              <a:lnSpc>
                <a:spcPct val="100000"/>
              </a:lnSpc>
              <a:spcBef>
                <a:spcPct val="0"/>
              </a:spcBef>
              <a:spcAft>
                <a:spcPct val="0"/>
              </a:spcAft>
              <a:defRPr lang="en-US" sz="2400" kern="120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altLang="en-US" sz="2133" dirty="0"/>
              <a:t>Networking Today</a:t>
            </a:r>
            <a:br>
              <a:rPr lang="en-US" altLang="en-US" sz="3200" dirty="0"/>
            </a:br>
            <a:endParaRPr lang="en-US" altLang="en-US" sz="3200" dirty="0"/>
          </a:p>
        </p:txBody>
      </p:sp>
      <p:sp>
        <p:nvSpPr>
          <p:cNvPr id="8194" name="Rectangle 2"/>
          <p:cNvSpPr>
            <a:spLocks noGrp="1" noChangeArrowheads="1"/>
          </p:cNvSpPr>
          <p:nvPr>
            <p:ph type="title"/>
          </p:nvPr>
        </p:nvSpPr>
        <p:spPr>
          <a:xfrm>
            <a:off x="1" y="55192"/>
            <a:ext cx="12192000" cy="790561"/>
          </a:xfrm>
        </p:spPr>
        <p:txBody>
          <a:bodyPr>
            <a:normAutofit fontScale="90000"/>
          </a:bodyPr>
          <a:lstStyle/>
          <a:p>
            <a:r>
              <a:rPr lang="en-US" altLang="en-US" dirty="0"/>
              <a:t>Video – The Cisco Networking Academy Learning Experience</a:t>
            </a:r>
          </a:p>
        </p:txBody>
      </p:sp>
      <p:sp>
        <p:nvSpPr>
          <p:cNvPr id="2" name="Content Placeholder 1"/>
          <p:cNvSpPr>
            <a:spLocks noGrp="1"/>
          </p:cNvSpPr>
          <p:nvPr>
            <p:ph idx="1"/>
          </p:nvPr>
        </p:nvSpPr>
        <p:spPr>
          <a:xfrm>
            <a:off x="192087" y="1065259"/>
            <a:ext cx="11804381" cy="730463"/>
          </a:xfrm>
        </p:spPr>
        <p:txBody>
          <a:bodyPr>
            <a:normAutofit fontScale="92500" lnSpcReduction="20000"/>
          </a:bodyPr>
          <a:lstStyle/>
          <a:p>
            <a:pPr marL="0" indent="0">
              <a:buNone/>
            </a:pPr>
            <a:r>
              <a:rPr lang="en-US" dirty="0"/>
              <a:t>Cisco Networking Academy: learn how we use technology to make the world a better place.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8707" y="2014023"/>
            <a:ext cx="7017784" cy="400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429297576"/>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6830724" cy="1010068"/>
          </a:xfrm>
        </p:spPr>
        <p:txBody>
          <a:bodyPr/>
          <a:lstStyle/>
          <a:p>
            <a:r>
              <a:rPr lang="en-US" altLang="en-US" sz="2133" dirty="0"/>
              <a:t>Network Security</a:t>
            </a:r>
            <a:br>
              <a:rPr lang="en-US" altLang="en-US" dirty="0"/>
            </a:br>
            <a:r>
              <a:rPr lang="en-US" altLang="en-US" dirty="0" err="1"/>
              <a:t>Security</a:t>
            </a:r>
            <a:r>
              <a:rPr lang="en-US" altLang="en-US" dirty="0"/>
              <a:t> Threats (Cont.)</a:t>
            </a:r>
            <a:endParaRPr lang="en-CA" altLang="en-US" dirty="0"/>
          </a:p>
        </p:txBody>
      </p:sp>
      <p:sp>
        <p:nvSpPr>
          <p:cNvPr id="13315" name="Content Placeholder 2"/>
          <p:cNvSpPr>
            <a:spLocks noGrp="1"/>
          </p:cNvSpPr>
          <p:nvPr>
            <p:ph idx="1"/>
          </p:nvPr>
        </p:nvSpPr>
        <p:spPr>
          <a:xfrm>
            <a:off x="6947457" y="370475"/>
            <a:ext cx="4897905" cy="5793259"/>
          </a:xfrm>
        </p:spPr>
        <p:txBody>
          <a:bodyPr/>
          <a:lstStyle/>
          <a:p>
            <a:pPr marL="190495" lvl="1" indent="0">
              <a:buNone/>
            </a:pPr>
            <a:r>
              <a:rPr lang="en-CA" altLang="en-US" sz="2133" dirty="0"/>
              <a:t>External Threats:</a:t>
            </a:r>
          </a:p>
          <a:p>
            <a:pPr lvl="2"/>
            <a:r>
              <a:rPr lang="en-US" sz="2133" dirty="0"/>
              <a:t>Viruses, worms, and Trojan horses</a:t>
            </a:r>
          </a:p>
          <a:p>
            <a:pPr lvl="2"/>
            <a:r>
              <a:rPr lang="en-US" sz="2133" dirty="0"/>
              <a:t>Spyware and adware</a:t>
            </a:r>
          </a:p>
          <a:p>
            <a:pPr lvl="2"/>
            <a:r>
              <a:rPr lang="en-US" sz="2133" dirty="0"/>
              <a:t>Zero-day attacks</a:t>
            </a:r>
          </a:p>
          <a:p>
            <a:pPr lvl="2"/>
            <a:r>
              <a:rPr lang="en-US" sz="2133" dirty="0"/>
              <a:t>Threat Actor attacks</a:t>
            </a:r>
          </a:p>
          <a:p>
            <a:pPr lvl="2"/>
            <a:r>
              <a:rPr lang="en-US" sz="2133" dirty="0"/>
              <a:t>Denial of service attacks</a:t>
            </a:r>
          </a:p>
          <a:p>
            <a:pPr lvl="2"/>
            <a:r>
              <a:rPr lang="en-US" sz="2133" dirty="0"/>
              <a:t>Data interception and theft</a:t>
            </a:r>
          </a:p>
          <a:p>
            <a:pPr lvl="2"/>
            <a:r>
              <a:rPr lang="en-US" sz="2133" dirty="0"/>
              <a:t>Identity theft</a:t>
            </a:r>
          </a:p>
          <a:p>
            <a:pPr lvl="1"/>
            <a:endParaRPr lang="en-CA" altLang="en-US" sz="2133" dirty="0"/>
          </a:p>
          <a:p>
            <a:pPr marL="190495" lvl="1" indent="0">
              <a:buNone/>
            </a:pPr>
            <a:r>
              <a:rPr lang="en-CA" altLang="en-US" sz="2133" dirty="0"/>
              <a:t>Internal Threats:</a:t>
            </a:r>
          </a:p>
          <a:p>
            <a:pPr lvl="2"/>
            <a:r>
              <a:rPr lang="en-US" sz="2133" dirty="0"/>
              <a:t>lost or stolen devices</a:t>
            </a:r>
          </a:p>
          <a:p>
            <a:pPr lvl="2"/>
            <a:r>
              <a:rPr lang="en-US" sz="2133" dirty="0"/>
              <a:t>accidental misuse by employees</a:t>
            </a:r>
          </a:p>
          <a:p>
            <a:pPr lvl="2"/>
            <a:r>
              <a:rPr lang="en-US" sz="2133" dirty="0"/>
              <a:t>malicious employees</a:t>
            </a:r>
            <a:endParaRPr lang="en-US" sz="2133" b="1" dirty="0"/>
          </a:p>
        </p:txBody>
      </p:sp>
      <p:pic>
        <p:nvPicPr>
          <p:cNvPr id="2" name="Picture 1"/>
          <p:cNvPicPr>
            <a:picLocks noChangeAspect="1"/>
          </p:cNvPicPr>
          <p:nvPr/>
        </p:nvPicPr>
        <p:blipFill>
          <a:blip r:embed="rId3"/>
          <a:stretch>
            <a:fillRect/>
          </a:stretch>
        </p:blipFill>
        <p:spPr>
          <a:xfrm>
            <a:off x="461552" y="1763629"/>
            <a:ext cx="6485905" cy="3976271"/>
          </a:xfrm>
          <a:prstGeom prst="rect">
            <a:avLst/>
          </a:prstGeom>
        </p:spPr>
      </p:pic>
    </p:spTree>
    <p:extLst>
      <p:ext uri="{BB962C8B-B14F-4D97-AF65-F5344CB8AC3E}">
        <p14:creationId xmlns:p14="http://schemas.microsoft.com/office/powerpoint/2010/main" val="421638414"/>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2" y="55191"/>
            <a:ext cx="5681901" cy="1010068"/>
          </a:xfrm>
        </p:spPr>
        <p:txBody>
          <a:bodyPr/>
          <a:lstStyle/>
          <a:p>
            <a:r>
              <a:rPr lang="en-US" altLang="en-US" sz="2133" dirty="0"/>
              <a:t>Network Security</a:t>
            </a:r>
            <a:br>
              <a:rPr lang="en-US" altLang="en-US" dirty="0"/>
            </a:br>
            <a:r>
              <a:rPr lang="en-US" altLang="en-US" dirty="0"/>
              <a:t>Security Solutions</a:t>
            </a:r>
            <a:endParaRPr lang="en-CA" altLang="en-US" dirty="0"/>
          </a:p>
        </p:txBody>
      </p:sp>
      <p:sp>
        <p:nvSpPr>
          <p:cNvPr id="13315" name="Content Placeholder 2"/>
          <p:cNvSpPr>
            <a:spLocks noGrp="1"/>
          </p:cNvSpPr>
          <p:nvPr>
            <p:ph idx="1"/>
          </p:nvPr>
        </p:nvSpPr>
        <p:spPr>
          <a:xfrm>
            <a:off x="6096001" y="1223587"/>
            <a:ext cx="5880329" cy="4152595"/>
          </a:xfrm>
        </p:spPr>
        <p:txBody>
          <a:bodyPr/>
          <a:lstStyle/>
          <a:p>
            <a:pPr marL="0" indent="0">
              <a:buNone/>
            </a:pPr>
            <a:r>
              <a:rPr lang="en-CA" altLang="en-US" sz="2133" dirty="0"/>
              <a:t>Security must be implemented in multiple layers using more than one security solution.</a:t>
            </a:r>
          </a:p>
          <a:p>
            <a:pPr marL="0" indent="0">
              <a:buNone/>
            </a:pPr>
            <a:r>
              <a:rPr lang="en-CA" altLang="en-US" sz="2133" dirty="0"/>
              <a:t>Network security components for home or small office network:</a:t>
            </a:r>
          </a:p>
          <a:p>
            <a:pPr lvl="2"/>
            <a:r>
              <a:rPr lang="en-CA" altLang="en-US" sz="2133" dirty="0"/>
              <a:t>Antivirus and antispyware software should be installed on end devices.</a:t>
            </a:r>
          </a:p>
          <a:p>
            <a:pPr lvl="2"/>
            <a:r>
              <a:rPr lang="en-CA" altLang="en-US" sz="2133" dirty="0"/>
              <a:t>Firewall filtering used to block unauthorized access to the network.</a:t>
            </a:r>
          </a:p>
          <a:p>
            <a:pPr marL="190495" lvl="1" indent="0">
              <a:buNone/>
            </a:pPr>
            <a:endParaRPr lang="en-CA" altLang="en-US" sz="2133" dirty="0"/>
          </a:p>
          <a:p>
            <a:pPr marL="349241" lvl="2" indent="0">
              <a:buNone/>
            </a:pPr>
            <a:endParaRPr lang="en-CA" altLang="en-US" dirty="0"/>
          </a:p>
        </p:txBody>
      </p:sp>
      <p:pic>
        <p:nvPicPr>
          <p:cNvPr id="3" name="Picture 2"/>
          <p:cNvPicPr>
            <a:picLocks noChangeAspect="1"/>
          </p:cNvPicPr>
          <p:nvPr/>
        </p:nvPicPr>
        <p:blipFill>
          <a:blip r:embed="rId3"/>
          <a:stretch>
            <a:fillRect/>
          </a:stretch>
        </p:blipFill>
        <p:spPr>
          <a:xfrm>
            <a:off x="116731" y="1174328"/>
            <a:ext cx="5681903" cy="4686243"/>
          </a:xfrm>
          <a:prstGeom prst="rect">
            <a:avLst/>
          </a:prstGeom>
        </p:spPr>
      </p:pic>
    </p:spTree>
    <p:extLst>
      <p:ext uri="{BB962C8B-B14F-4D97-AF65-F5344CB8AC3E}">
        <p14:creationId xmlns:p14="http://schemas.microsoft.com/office/powerpoint/2010/main" val="3135378583"/>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16733" y="55191"/>
            <a:ext cx="4855692" cy="1010068"/>
          </a:xfrm>
        </p:spPr>
        <p:txBody>
          <a:bodyPr>
            <a:normAutofit fontScale="90000"/>
          </a:bodyPr>
          <a:lstStyle/>
          <a:p>
            <a:r>
              <a:rPr lang="en-US" altLang="en-US" sz="2133" dirty="0"/>
              <a:t>Network Security</a:t>
            </a:r>
            <a:br>
              <a:rPr lang="en-US" altLang="en-US" dirty="0"/>
            </a:br>
            <a:r>
              <a:rPr lang="en-US" altLang="en-US" dirty="0" err="1"/>
              <a:t>Security</a:t>
            </a:r>
            <a:r>
              <a:rPr lang="en-US" altLang="en-US" dirty="0"/>
              <a:t> Solutions (Cont.)</a:t>
            </a:r>
            <a:endParaRPr lang="en-CA" altLang="en-US" dirty="0"/>
          </a:p>
        </p:txBody>
      </p:sp>
      <p:sp>
        <p:nvSpPr>
          <p:cNvPr id="13315" name="Content Placeholder 2"/>
          <p:cNvSpPr>
            <a:spLocks noGrp="1"/>
          </p:cNvSpPr>
          <p:nvPr>
            <p:ph idx="1"/>
          </p:nvPr>
        </p:nvSpPr>
        <p:spPr>
          <a:xfrm>
            <a:off x="5748716" y="1377245"/>
            <a:ext cx="6326552" cy="4222663"/>
          </a:xfrm>
        </p:spPr>
        <p:txBody>
          <a:bodyPr/>
          <a:lstStyle/>
          <a:p>
            <a:pPr marL="190495" lvl="1" indent="0">
              <a:buNone/>
            </a:pPr>
            <a:r>
              <a:rPr lang="en-CA" altLang="en-US" sz="2133" dirty="0"/>
              <a:t>Larger networks have additional security requirements:</a:t>
            </a:r>
          </a:p>
          <a:p>
            <a:pPr lvl="2"/>
            <a:r>
              <a:rPr lang="en-CA" altLang="en-US" sz="2133" dirty="0"/>
              <a:t>Dedicated firewall system</a:t>
            </a:r>
          </a:p>
          <a:p>
            <a:pPr lvl="2"/>
            <a:r>
              <a:rPr lang="en-CA" altLang="en-US" sz="2133" dirty="0"/>
              <a:t>Access control lists (ACL) </a:t>
            </a:r>
          </a:p>
          <a:p>
            <a:pPr lvl="2"/>
            <a:r>
              <a:rPr lang="en-CA" altLang="en-US" sz="2133" dirty="0"/>
              <a:t>Intrusion prevention systems (IPS)</a:t>
            </a:r>
          </a:p>
          <a:p>
            <a:pPr lvl="2"/>
            <a:r>
              <a:rPr lang="en-CA" altLang="en-US" sz="2133" dirty="0"/>
              <a:t>Virtual private networks (VPN)</a:t>
            </a:r>
          </a:p>
          <a:p>
            <a:pPr marL="190495" lvl="1" indent="0">
              <a:buNone/>
            </a:pPr>
            <a:r>
              <a:rPr lang="en-US" sz="2133" dirty="0"/>
              <a:t>The study of network security starts with a clear understanding of the underlying switching and routing infrastructure.</a:t>
            </a:r>
            <a:endParaRPr lang="en-CA" altLang="en-US" sz="2133" dirty="0"/>
          </a:p>
          <a:p>
            <a:pPr marL="349241" lvl="2" indent="0">
              <a:buNone/>
            </a:pPr>
            <a:endParaRPr lang="en-CA" altLang="en-US" dirty="0"/>
          </a:p>
        </p:txBody>
      </p:sp>
      <p:pic>
        <p:nvPicPr>
          <p:cNvPr id="3" name="Picture 2"/>
          <p:cNvPicPr>
            <a:picLocks noChangeAspect="1"/>
          </p:cNvPicPr>
          <p:nvPr/>
        </p:nvPicPr>
        <p:blipFill>
          <a:blip r:embed="rId3"/>
          <a:stretch>
            <a:fillRect/>
          </a:stretch>
        </p:blipFill>
        <p:spPr>
          <a:xfrm>
            <a:off x="116733" y="1258093"/>
            <a:ext cx="5631985" cy="4645072"/>
          </a:xfrm>
          <a:prstGeom prst="rect">
            <a:avLst/>
          </a:prstGeom>
        </p:spPr>
      </p:pic>
    </p:spTree>
    <p:extLst>
      <p:ext uri="{BB962C8B-B14F-4D97-AF65-F5344CB8AC3E}">
        <p14:creationId xmlns:p14="http://schemas.microsoft.com/office/powerpoint/2010/main" val="2564547440"/>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z="2133" dirty="0"/>
              <a:t>Networking Today</a:t>
            </a:r>
            <a:br>
              <a:rPr lang="en-US" altLang="en-US" dirty="0"/>
            </a:br>
            <a:r>
              <a:rPr lang="en-US" altLang="en-US" dirty="0"/>
              <a:t>No Boundaries</a:t>
            </a:r>
          </a:p>
        </p:txBody>
      </p:sp>
      <p:sp>
        <p:nvSpPr>
          <p:cNvPr id="8195" name="Rectangle 6"/>
          <p:cNvSpPr>
            <a:spLocks noGrp="1" noChangeArrowheads="1"/>
          </p:cNvSpPr>
          <p:nvPr>
            <p:ph idx="1"/>
          </p:nvPr>
        </p:nvSpPr>
        <p:spPr>
          <a:xfrm>
            <a:off x="166146" y="1207933"/>
            <a:ext cx="11804381" cy="1554724"/>
          </a:xfrm>
        </p:spPr>
        <p:txBody>
          <a:bodyPr/>
          <a:lstStyle/>
          <a:p>
            <a:pPr>
              <a:buFont typeface="Arial" panose="020B0604020202020204" pitchFamily="34" charset="0"/>
              <a:buChar char="•"/>
            </a:pPr>
            <a:r>
              <a:rPr lang="en-US" dirty="0"/>
              <a:t>World without boundaries</a:t>
            </a:r>
          </a:p>
          <a:p>
            <a:pPr>
              <a:buFont typeface="Arial" panose="020B0604020202020204" pitchFamily="34" charset="0"/>
              <a:buChar char="•"/>
            </a:pPr>
            <a:r>
              <a:rPr lang="en-US" dirty="0"/>
              <a:t>Global communities</a:t>
            </a:r>
          </a:p>
          <a:p>
            <a:pPr>
              <a:buFont typeface="Arial" panose="020B0604020202020204" pitchFamily="34" charset="0"/>
              <a:buChar char="•"/>
            </a:pPr>
            <a:r>
              <a:rPr lang="en-US" dirty="0"/>
              <a:t>Human network</a:t>
            </a:r>
            <a:endParaRPr lang="en-US" dirty="0">
              <a:effectLst/>
            </a:endParaRPr>
          </a:p>
        </p:txBody>
      </p:sp>
      <p:pic>
        <p:nvPicPr>
          <p:cNvPr id="3" name="Picture 2"/>
          <p:cNvPicPr>
            <a:picLocks noChangeAspect="1"/>
          </p:cNvPicPr>
          <p:nvPr/>
        </p:nvPicPr>
        <p:blipFill>
          <a:blip r:embed="rId3"/>
          <a:stretch>
            <a:fillRect/>
          </a:stretch>
        </p:blipFill>
        <p:spPr>
          <a:xfrm>
            <a:off x="1941377" y="2889521"/>
            <a:ext cx="8305800" cy="3543300"/>
          </a:xfrm>
          <a:prstGeom prst="rect">
            <a:avLst/>
          </a:prstGeom>
        </p:spPr>
      </p:pic>
    </p:spTree>
    <p:extLst>
      <p:ext uri="{BB962C8B-B14F-4D97-AF65-F5344CB8AC3E}">
        <p14:creationId xmlns:p14="http://schemas.microsoft.com/office/powerpoint/2010/main" val="3529212767"/>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5233" y="1220546"/>
            <a:ext cx="10130723" cy="2403188"/>
          </a:xfrm>
        </p:spPr>
        <p:txBody>
          <a:bodyPr/>
          <a:lstStyle/>
          <a:p>
            <a:r>
              <a:rPr lang="en-US" dirty="0">
                <a:solidFill>
                  <a:schemeClr val="accent5">
                    <a:lumMod val="40000"/>
                    <a:lumOff val="60000"/>
                  </a:schemeClr>
                </a:solidFill>
              </a:rPr>
              <a:t>1.2 Network Components</a:t>
            </a:r>
          </a:p>
        </p:txBody>
      </p:sp>
    </p:spTree>
    <p:custDataLst>
      <p:tags r:id="rId1"/>
    </p:custDataLst>
    <p:extLst>
      <p:ext uri="{BB962C8B-B14F-4D97-AF65-F5344CB8AC3E}">
        <p14:creationId xmlns:p14="http://schemas.microsoft.com/office/powerpoint/2010/main" val="175833744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z="2133" dirty="0"/>
              <a:t>Network Components</a:t>
            </a:r>
            <a:br>
              <a:rPr lang="en-US" altLang="en-US" dirty="0"/>
            </a:br>
            <a:r>
              <a:rPr lang="en-US" altLang="en-US" dirty="0"/>
              <a:t>Host Roles</a:t>
            </a:r>
          </a:p>
        </p:txBody>
      </p:sp>
      <p:sp>
        <p:nvSpPr>
          <p:cNvPr id="8195" name="Rectangle 6"/>
          <p:cNvSpPr>
            <a:spLocks noGrp="1" noChangeArrowheads="1"/>
          </p:cNvSpPr>
          <p:nvPr>
            <p:ph idx="1"/>
          </p:nvPr>
        </p:nvSpPr>
        <p:spPr>
          <a:xfrm>
            <a:off x="192085" y="1065261"/>
            <a:ext cx="4650848" cy="5537599"/>
          </a:xfrm>
        </p:spPr>
        <p:txBody>
          <a:bodyPr/>
          <a:lstStyle/>
          <a:p>
            <a:pPr marL="0" indent="0">
              <a:buNone/>
            </a:pPr>
            <a:r>
              <a:rPr lang="en-US" altLang="en-US" sz="2133" dirty="0"/>
              <a:t>Every computer on a network is called a host or end device.</a:t>
            </a:r>
          </a:p>
          <a:p>
            <a:pPr marL="0" indent="0">
              <a:buNone/>
            </a:pPr>
            <a:r>
              <a:rPr lang="en-US" altLang="en-US" sz="2133" dirty="0"/>
              <a:t>Servers are computers that provide information to end devices:</a:t>
            </a:r>
          </a:p>
          <a:p>
            <a:pPr lvl="1">
              <a:buFont typeface="Arial" panose="020B0604020202020204" pitchFamily="34" charset="0"/>
              <a:buChar char="•"/>
            </a:pPr>
            <a:r>
              <a:rPr lang="en-US" altLang="en-US" sz="2133" dirty="0"/>
              <a:t>email servers</a:t>
            </a:r>
          </a:p>
          <a:p>
            <a:pPr lvl="1">
              <a:buFont typeface="Arial" panose="020B0604020202020204" pitchFamily="34" charset="0"/>
              <a:buChar char="•"/>
            </a:pPr>
            <a:r>
              <a:rPr lang="en-US" altLang="en-US" sz="2133" dirty="0"/>
              <a:t>web servers</a:t>
            </a:r>
          </a:p>
          <a:p>
            <a:pPr lvl="1">
              <a:buFont typeface="Arial" panose="020B0604020202020204" pitchFamily="34" charset="0"/>
              <a:buChar char="•"/>
            </a:pPr>
            <a:r>
              <a:rPr lang="en-US" altLang="en-US" sz="2133" dirty="0"/>
              <a:t>file server</a:t>
            </a:r>
          </a:p>
          <a:p>
            <a:pPr marL="0" indent="0">
              <a:buNone/>
            </a:pPr>
            <a:r>
              <a:rPr lang="en-US" altLang="en-US" sz="2133" dirty="0"/>
              <a:t>Clients are computers that send requests to the servers to retrieve information:</a:t>
            </a:r>
          </a:p>
          <a:p>
            <a:pPr lvl="1">
              <a:buFont typeface="Arial" panose="020B0604020202020204" pitchFamily="34" charset="0"/>
              <a:buChar char="•"/>
            </a:pPr>
            <a:r>
              <a:rPr lang="en-US" altLang="en-US" sz="2133" dirty="0"/>
              <a:t>web page from a web server</a:t>
            </a:r>
          </a:p>
          <a:p>
            <a:pPr lvl="1"/>
            <a:r>
              <a:rPr lang="en-US" altLang="en-US" sz="2133" dirty="0"/>
              <a:t>email from an email server</a:t>
            </a:r>
          </a:p>
          <a:p>
            <a:pPr marL="0" indent="0">
              <a:buNone/>
            </a:pPr>
            <a:r>
              <a:rPr lang="en-US" altLang="ja-JP" dirty="0"/>
              <a:t> </a:t>
            </a:r>
          </a:p>
        </p:txBody>
      </p:sp>
      <p:graphicFrame>
        <p:nvGraphicFramePr>
          <p:cNvPr id="2" name="Table 1"/>
          <p:cNvGraphicFramePr>
            <a:graphicFrameLocks noGrp="1"/>
          </p:cNvGraphicFramePr>
          <p:nvPr/>
        </p:nvGraphicFramePr>
        <p:xfrm>
          <a:off x="4933243" y="3160889"/>
          <a:ext cx="7066671" cy="3210443"/>
        </p:xfrm>
        <a:graphic>
          <a:graphicData uri="http://schemas.openxmlformats.org/drawingml/2006/table">
            <a:tbl>
              <a:tblPr firstRow="1" bandRow="1">
                <a:tableStyleId>{5C22544A-7EE6-4342-B048-85BDC9FD1C3A}</a:tableStyleId>
              </a:tblPr>
              <a:tblGrid>
                <a:gridCol w="1195423">
                  <a:extLst>
                    <a:ext uri="{9D8B030D-6E8A-4147-A177-3AD203B41FA5}">
                      <a16:colId xmlns:a16="http://schemas.microsoft.com/office/drawing/2014/main" val="20000"/>
                    </a:ext>
                  </a:extLst>
                </a:gridCol>
                <a:gridCol w="5871248">
                  <a:extLst>
                    <a:ext uri="{9D8B030D-6E8A-4147-A177-3AD203B41FA5}">
                      <a16:colId xmlns:a16="http://schemas.microsoft.com/office/drawing/2014/main" val="20001"/>
                    </a:ext>
                  </a:extLst>
                </a:gridCol>
              </a:tblGrid>
              <a:tr h="853440">
                <a:tc>
                  <a:txBody>
                    <a:bodyPr/>
                    <a:lstStyle/>
                    <a:p>
                      <a:r>
                        <a:rPr lang="en-US" sz="2400" dirty="0"/>
                        <a:t>Server Type</a:t>
                      </a:r>
                    </a:p>
                  </a:txBody>
                  <a:tcPr marL="121920" marR="121920" marT="60960" marB="60960"/>
                </a:tc>
                <a:tc>
                  <a:txBody>
                    <a:bodyPr/>
                    <a:lstStyle/>
                    <a:p>
                      <a:r>
                        <a:rPr lang="en-US" sz="2400" dirty="0"/>
                        <a:t>Description</a:t>
                      </a:r>
                    </a:p>
                  </a:txBody>
                  <a:tcPr marL="121920" marR="121920" marT="60960" marB="60960"/>
                </a:tc>
                <a:extLst>
                  <a:ext uri="{0D108BD9-81ED-4DB2-BD59-A6C34878D82A}">
                    <a16:rowId xmlns:a16="http://schemas.microsoft.com/office/drawing/2014/main" val="10000"/>
                  </a:ext>
                </a:extLst>
              </a:tr>
              <a:tr h="702688">
                <a:tc>
                  <a:txBody>
                    <a:bodyPr/>
                    <a:lstStyle/>
                    <a:p>
                      <a:r>
                        <a:rPr lang="en-US" sz="2400" dirty="0"/>
                        <a:t>Email</a:t>
                      </a:r>
                    </a:p>
                  </a:txBody>
                  <a:tcPr marL="121920" marR="121920" marT="60960" marB="60960"/>
                </a:tc>
                <a:tc>
                  <a:txBody>
                    <a:bodyPr/>
                    <a:lstStyle/>
                    <a:p>
                      <a:r>
                        <a:rPr lang="en-US" sz="1900" b="0" i="0" kern="1200" dirty="0">
                          <a:solidFill>
                            <a:schemeClr val="dk1"/>
                          </a:solidFill>
                          <a:effectLst/>
                          <a:latin typeface="+mn-lt"/>
                          <a:ea typeface="+mn-ea"/>
                          <a:cs typeface="+mn-cs"/>
                        </a:rPr>
                        <a:t>Email server runs email server software. </a:t>
                      </a:r>
                    </a:p>
                    <a:p>
                      <a:r>
                        <a:rPr lang="en-US" sz="1900" b="0" i="0" kern="1200" dirty="0">
                          <a:solidFill>
                            <a:schemeClr val="dk1"/>
                          </a:solidFill>
                          <a:effectLst/>
                          <a:latin typeface="+mn-lt"/>
                          <a:ea typeface="+mn-ea"/>
                          <a:cs typeface="+mn-cs"/>
                        </a:rPr>
                        <a:t>Clients use</a:t>
                      </a:r>
                      <a:r>
                        <a:rPr lang="en-US" sz="1900" b="0" i="0" kern="1200" baseline="0" dirty="0">
                          <a:solidFill>
                            <a:schemeClr val="dk1"/>
                          </a:solidFill>
                          <a:effectLst/>
                          <a:latin typeface="+mn-lt"/>
                          <a:ea typeface="+mn-ea"/>
                          <a:cs typeface="+mn-cs"/>
                        </a:rPr>
                        <a:t> </a:t>
                      </a:r>
                      <a:r>
                        <a:rPr lang="en-US" sz="1900" b="0" i="0" kern="1200" dirty="0">
                          <a:solidFill>
                            <a:schemeClr val="dk1"/>
                          </a:solidFill>
                          <a:effectLst/>
                          <a:latin typeface="+mn-lt"/>
                          <a:ea typeface="+mn-ea"/>
                          <a:cs typeface="+mn-cs"/>
                        </a:rPr>
                        <a:t>client software to access email.</a:t>
                      </a:r>
                      <a:endParaRPr lang="en-US" sz="2400" dirty="0"/>
                    </a:p>
                  </a:txBody>
                  <a:tcPr marL="121920" marR="121920" marT="60960" marB="60960"/>
                </a:tc>
                <a:extLst>
                  <a:ext uri="{0D108BD9-81ED-4DB2-BD59-A6C34878D82A}">
                    <a16:rowId xmlns:a16="http://schemas.microsoft.com/office/drawing/2014/main" val="10001"/>
                  </a:ext>
                </a:extLst>
              </a:tr>
              <a:tr h="992031">
                <a:tc>
                  <a:txBody>
                    <a:bodyPr/>
                    <a:lstStyle/>
                    <a:p>
                      <a:r>
                        <a:rPr lang="en-US" sz="2400" dirty="0"/>
                        <a:t>Web</a:t>
                      </a:r>
                    </a:p>
                  </a:txBody>
                  <a:tcPr marL="121920" marR="121920" marT="60960" marB="60960"/>
                </a:tc>
                <a:tc>
                  <a:txBody>
                    <a:bodyPr/>
                    <a:lstStyle/>
                    <a:p>
                      <a:r>
                        <a:rPr lang="en-US" sz="1900" b="0" i="0" kern="1200" dirty="0">
                          <a:solidFill>
                            <a:schemeClr val="dk1"/>
                          </a:solidFill>
                          <a:effectLst/>
                          <a:latin typeface="+mn-lt"/>
                          <a:ea typeface="+mn-ea"/>
                          <a:cs typeface="+mn-cs"/>
                        </a:rPr>
                        <a:t>Web server runs web server software. </a:t>
                      </a:r>
                    </a:p>
                    <a:p>
                      <a:r>
                        <a:rPr lang="en-US" sz="1900" b="0" i="0" kern="1200" dirty="0">
                          <a:solidFill>
                            <a:schemeClr val="dk1"/>
                          </a:solidFill>
                          <a:effectLst/>
                          <a:latin typeface="+mn-lt"/>
                          <a:ea typeface="+mn-ea"/>
                          <a:cs typeface="+mn-cs"/>
                        </a:rPr>
                        <a:t>Clients use browser software to access web pages.</a:t>
                      </a:r>
                      <a:endParaRPr lang="en-US" sz="2400" dirty="0"/>
                    </a:p>
                  </a:txBody>
                  <a:tcPr marL="121920" marR="121920" marT="60960" marB="60960"/>
                </a:tc>
                <a:extLst>
                  <a:ext uri="{0D108BD9-81ED-4DB2-BD59-A6C34878D82A}">
                    <a16:rowId xmlns:a16="http://schemas.microsoft.com/office/drawing/2014/main" val="10002"/>
                  </a:ext>
                </a:extLst>
              </a:tr>
              <a:tr h="813036">
                <a:tc>
                  <a:txBody>
                    <a:bodyPr/>
                    <a:lstStyle/>
                    <a:p>
                      <a:r>
                        <a:rPr lang="en-US" sz="2400" dirty="0"/>
                        <a:t>File</a:t>
                      </a:r>
                    </a:p>
                  </a:txBody>
                  <a:tcPr marL="121920" marR="121920" marT="60960" marB="60960"/>
                </a:tc>
                <a:tc>
                  <a:txBody>
                    <a:bodyPr/>
                    <a:lstStyle/>
                    <a:p>
                      <a:r>
                        <a:rPr lang="en-US" sz="1900" b="0" i="0" kern="1200" dirty="0">
                          <a:solidFill>
                            <a:schemeClr val="dk1"/>
                          </a:solidFill>
                          <a:effectLst/>
                          <a:latin typeface="+mn-lt"/>
                          <a:ea typeface="+mn-ea"/>
                          <a:cs typeface="+mn-cs"/>
                        </a:rPr>
                        <a:t>File server stores corporate and user files.</a:t>
                      </a:r>
                    </a:p>
                    <a:p>
                      <a:r>
                        <a:rPr lang="en-US" sz="1900" b="0" i="0" kern="1200" dirty="0">
                          <a:solidFill>
                            <a:schemeClr val="dk1"/>
                          </a:solidFill>
                          <a:effectLst/>
                          <a:latin typeface="+mn-lt"/>
                          <a:ea typeface="+mn-ea"/>
                          <a:cs typeface="+mn-cs"/>
                        </a:rPr>
                        <a:t>The client devices access these files.</a:t>
                      </a:r>
                      <a:endParaRPr lang="en-US" sz="2400" dirty="0"/>
                    </a:p>
                  </a:txBody>
                  <a:tcPr marL="121920" marR="121920" marT="60960" marB="60960"/>
                </a:tc>
                <a:extLst>
                  <a:ext uri="{0D108BD9-81ED-4DB2-BD59-A6C34878D82A}">
                    <a16:rowId xmlns:a16="http://schemas.microsoft.com/office/drawing/2014/main" val="10003"/>
                  </a:ext>
                </a:extLst>
              </a:tr>
            </a:tbl>
          </a:graphicData>
        </a:graphic>
      </p:graphicFrame>
      <p:pic>
        <p:nvPicPr>
          <p:cNvPr id="4" name="Picture 3"/>
          <p:cNvPicPr>
            <a:picLocks noChangeAspect="1"/>
          </p:cNvPicPr>
          <p:nvPr/>
        </p:nvPicPr>
        <p:blipFill>
          <a:blip r:embed="rId4"/>
          <a:stretch>
            <a:fillRect/>
          </a:stretch>
        </p:blipFill>
        <p:spPr>
          <a:xfrm>
            <a:off x="5299660" y="1343377"/>
            <a:ext cx="6240208" cy="1416911"/>
          </a:xfrm>
          <a:prstGeom prst="rect">
            <a:avLst/>
          </a:prstGeom>
        </p:spPr>
      </p:pic>
    </p:spTree>
    <p:custDataLst>
      <p:tags r:id="rId1"/>
    </p:custDataLst>
    <p:extLst>
      <p:ext uri="{BB962C8B-B14F-4D97-AF65-F5344CB8AC3E}">
        <p14:creationId xmlns:p14="http://schemas.microsoft.com/office/powerpoint/2010/main" val="4922330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 y="55192"/>
            <a:ext cx="12192000" cy="946632"/>
          </a:xfrm>
        </p:spPr>
        <p:txBody>
          <a:bodyPr>
            <a:normAutofit fontScale="90000"/>
          </a:bodyPr>
          <a:lstStyle/>
          <a:p>
            <a:r>
              <a:rPr lang="en-US" altLang="en-US" sz="2133" dirty="0"/>
              <a:t>Network Components</a:t>
            </a:r>
            <a:br>
              <a:rPr lang="en-US" altLang="en-US" dirty="0"/>
            </a:br>
            <a:r>
              <a:rPr lang="en-US" altLang="en-US" dirty="0"/>
              <a:t>Peer-to-Peer</a:t>
            </a:r>
          </a:p>
        </p:txBody>
      </p:sp>
      <p:sp>
        <p:nvSpPr>
          <p:cNvPr id="8195" name="Rectangle 6"/>
          <p:cNvSpPr>
            <a:spLocks noGrp="1" noChangeArrowheads="1"/>
          </p:cNvSpPr>
          <p:nvPr>
            <p:ph idx="1"/>
          </p:nvPr>
        </p:nvSpPr>
        <p:spPr>
          <a:xfrm>
            <a:off x="173184" y="970751"/>
            <a:ext cx="11804381" cy="1071163"/>
          </a:xfrm>
        </p:spPr>
        <p:txBody>
          <a:bodyPr>
            <a:normAutofit fontScale="92500" lnSpcReduction="20000"/>
          </a:bodyPr>
          <a:lstStyle/>
          <a:p>
            <a:pPr marL="0" indent="0">
              <a:buNone/>
            </a:pPr>
            <a:r>
              <a:rPr lang="en-US" altLang="en-US" sz="2133" dirty="0"/>
              <a:t>It is possible to have a device be a client and a server in a Peer-to-Peer Network. </a:t>
            </a:r>
            <a:r>
              <a:rPr lang="en-US" altLang="en-US" dirty="0"/>
              <a:t>This type of network design is only recommended for very small networks.</a:t>
            </a:r>
          </a:p>
          <a:p>
            <a:pPr marL="0" indent="0">
              <a:buNone/>
            </a:pPr>
            <a:r>
              <a:rPr lang="en-US" altLang="ja-JP" dirty="0"/>
              <a:t> </a:t>
            </a:r>
          </a:p>
        </p:txBody>
      </p:sp>
      <p:pic>
        <p:nvPicPr>
          <p:cNvPr id="3" name="Picture 2"/>
          <p:cNvPicPr>
            <a:picLocks noChangeAspect="1"/>
          </p:cNvPicPr>
          <p:nvPr/>
        </p:nvPicPr>
        <p:blipFill>
          <a:blip r:embed="rId4"/>
          <a:stretch>
            <a:fillRect/>
          </a:stretch>
        </p:blipFill>
        <p:spPr>
          <a:xfrm>
            <a:off x="2794572" y="2191820"/>
            <a:ext cx="5630595" cy="1465779"/>
          </a:xfrm>
          <a:prstGeom prst="rect">
            <a:avLst/>
          </a:prstGeom>
        </p:spPr>
      </p:pic>
      <p:graphicFrame>
        <p:nvGraphicFramePr>
          <p:cNvPr id="2" name="Table 1"/>
          <p:cNvGraphicFramePr>
            <a:graphicFrameLocks noGrp="1"/>
          </p:cNvGraphicFramePr>
          <p:nvPr/>
        </p:nvGraphicFramePr>
        <p:xfrm>
          <a:off x="173184" y="3657599"/>
          <a:ext cx="11804381" cy="2537277"/>
        </p:xfrm>
        <a:graphic>
          <a:graphicData uri="http://schemas.openxmlformats.org/drawingml/2006/table">
            <a:tbl>
              <a:tblPr firstRow="1" bandRow="1">
                <a:tableStyleId>{5C22544A-7EE6-4342-B048-85BDC9FD1C3A}</a:tableStyleId>
              </a:tblPr>
              <a:tblGrid>
                <a:gridCol w="5829032">
                  <a:extLst>
                    <a:ext uri="{9D8B030D-6E8A-4147-A177-3AD203B41FA5}">
                      <a16:colId xmlns:a16="http://schemas.microsoft.com/office/drawing/2014/main" val="20000"/>
                    </a:ext>
                  </a:extLst>
                </a:gridCol>
                <a:gridCol w="5975349">
                  <a:extLst>
                    <a:ext uri="{9D8B030D-6E8A-4147-A177-3AD203B41FA5}">
                      <a16:colId xmlns:a16="http://schemas.microsoft.com/office/drawing/2014/main" val="20001"/>
                    </a:ext>
                  </a:extLst>
                </a:gridCol>
              </a:tblGrid>
              <a:tr h="487680">
                <a:tc>
                  <a:txBody>
                    <a:bodyPr/>
                    <a:lstStyle/>
                    <a:p>
                      <a:r>
                        <a:rPr lang="en-US" sz="2400" dirty="0"/>
                        <a:t>Advantages</a:t>
                      </a:r>
                    </a:p>
                  </a:txBody>
                  <a:tcPr marL="121920" marR="121920" marT="60960" marB="60960"/>
                </a:tc>
                <a:tc>
                  <a:txBody>
                    <a:bodyPr/>
                    <a:lstStyle/>
                    <a:p>
                      <a:r>
                        <a:rPr lang="en-US" sz="2400" dirty="0"/>
                        <a:t>Disadvantages</a:t>
                      </a:r>
                    </a:p>
                  </a:txBody>
                  <a:tcPr marL="121920" marR="121920" marT="60960" marB="60960"/>
                </a:tc>
                <a:extLst>
                  <a:ext uri="{0D108BD9-81ED-4DB2-BD59-A6C34878D82A}">
                    <a16:rowId xmlns:a16="http://schemas.microsoft.com/office/drawing/2014/main" val="10000"/>
                  </a:ext>
                </a:extLst>
              </a:tr>
              <a:tr h="487680">
                <a:tc>
                  <a:txBody>
                    <a:bodyPr/>
                    <a:lstStyle/>
                    <a:p>
                      <a:pPr algn="l">
                        <a:buFont typeface="Arial"/>
                        <a:buNone/>
                      </a:pPr>
                      <a:r>
                        <a:rPr lang="en-US" sz="2400" b="0" i="0" dirty="0">
                          <a:solidFill>
                            <a:srgbClr val="58585B"/>
                          </a:solidFill>
                          <a:effectLst/>
                          <a:latin typeface="CiscoSans"/>
                        </a:rPr>
                        <a:t>Easy to set up</a:t>
                      </a:r>
                    </a:p>
                  </a:txBody>
                  <a:tcPr marL="121920" marR="121920" marT="60960" marB="60960"/>
                </a:tc>
                <a:tc>
                  <a:txBody>
                    <a:bodyPr/>
                    <a:lstStyle/>
                    <a:p>
                      <a:r>
                        <a:rPr lang="en-US" sz="1900" b="0" i="0" kern="1200" dirty="0">
                          <a:solidFill>
                            <a:schemeClr val="dk1"/>
                          </a:solidFill>
                          <a:effectLst/>
                          <a:latin typeface="+mn-lt"/>
                          <a:ea typeface="+mn-ea"/>
                          <a:cs typeface="+mn-cs"/>
                        </a:rPr>
                        <a:t>No centralized administration</a:t>
                      </a:r>
                      <a:endParaRPr lang="en-US" sz="2400" dirty="0"/>
                    </a:p>
                  </a:txBody>
                  <a:tcPr marL="121920" marR="121920" marT="60960" marB="60960"/>
                </a:tc>
                <a:extLst>
                  <a:ext uri="{0D108BD9-81ED-4DB2-BD59-A6C34878D82A}">
                    <a16:rowId xmlns:a16="http://schemas.microsoft.com/office/drawing/2014/main" val="10001"/>
                  </a:ext>
                </a:extLst>
              </a:tr>
              <a:tr h="487680">
                <a:tc>
                  <a:txBody>
                    <a:bodyPr/>
                    <a:lstStyle/>
                    <a:p>
                      <a:pPr algn="l">
                        <a:buFont typeface="Arial"/>
                        <a:buNone/>
                      </a:pPr>
                      <a:r>
                        <a:rPr lang="en-US" sz="2400" b="0" i="0" dirty="0">
                          <a:solidFill>
                            <a:srgbClr val="58585B"/>
                          </a:solidFill>
                          <a:effectLst/>
                          <a:latin typeface="CiscoSans"/>
                        </a:rPr>
                        <a:t>Less complex</a:t>
                      </a:r>
                    </a:p>
                  </a:txBody>
                  <a:tcPr marL="121920" marR="121920" marT="60960" marB="60960"/>
                </a:tc>
                <a:tc>
                  <a:txBody>
                    <a:bodyPr/>
                    <a:lstStyle/>
                    <a:p>
                      <a:r>
                        <a:rPr lang="en-US" sz="1900" b="0" i="0" kern="1200" dirty="0">
                          <a:solidFill>
                            <a:schemeClr val="dk1"/>
                          </a:solidFill>
                          <a:effectLst/>
                          <a:latin typeface="+mn-lt"/>
                          <a:ea typeface="+mn-ea"/>
                          <a:cs typeface="+mn-cs"/>
                        </a:rPr>
                        <a:t>Not as secure</a:t>
                      </a:r>
                      <a:endParaRPr lang="en-US" sz="2400" dirty="0"/>
                    </a:p>
                  </a:txBody>
                  <a:tcPr marL="121920" marR="121920" marT="60960" marB="60960"/>
                </a:tc>
                <a:extLst>
                  <a:ext uri="{0D108BD9-81ED-4DB2-BD59-A6C34878D82A}">
                    <a16:rowId xmlns:a16="http://schemas.microsoft.com/office/drawing/2014/main" val="10002"/>
                  </a:ext>
                </a:extLst>
              </a:tr>
              <a:tr h="627197">
                <a:tc>
                  <a:txBody>
                    <a:bodyPr/>
                    <a:lstStyle/>
                    <a:p>
                      <a:pPr algn="l">
                        <a:buFont typeface="Arial"/>
                        <a:buNone/>
                      </a:pPr>
                      <a:r>
                        <a:rPr lang="en-US" sz="2400" b="0" i="0" dirty="0">
                          <a:solidFill>
                            <a:srgbClr val="58585B"/>
                          </a:solidFill>
                          <a:effectLst/>
                          <a:latin typeface="CiscoSans"/>
                        </a:rPr>
                        <a:t>Lower cost</a:t>
                      </a:r>
                    </a:p>
                  </a:txBody>
                  <a:tcPr marL="121920" marR="121920" marT="60960" marB="60960"/>
                </a:tc>
                <a:tc>
                  <a:txBody>
                    <a:bodyPr/>
                    <a:lstStyle/>
                    <a:p>
                      <a:r>
                        <a:rPr lang="en-US" sz="1900" b="0" i="0" kern="1200" dirty="0">
                          <a:solidFill>
                            <a:schemeClr val="dk1"/>
                          </a:solidFill>
                          <a:effectLst/>
                          <a:latin typeface="+mn-lt"/>
                          <a:ea typeface="+mn-ea"/>
                          <a:cs typeface="+mn-cs"/>
                        </a:rPr>
                        <a:t>Not scalable</a:t>
                      </a:r>
                      <a:endParaRPr lang="en-US" sz="2400" dirty="0"/>
                    </a:p>
                  </a:txBody>
                  <a:tcPr marL="121920" marR="121920" marT="60960" marB="60960"/>
                </a:tc>
                <a:extLst>
                  <a:ext uri="{0D108BD9-81ED-4DB2-BD59-A6C34878D82A}">
                    <a16:rowId xmlns:a16="http://schemas.microsoft.com/office/drawing/2014/main" val="10003"/>
                  </a:ext>
                </a:extLst>
              </a:tr>
              <a:tr h="853440">
                <a:tc>
                  <a:txBody>
                    <a:bodyPr/>
                    <a:lstStyle/>
                    <a:p>
                      <a:pPr algn="l">
                        <a:buFont typeface="Arial"/>
                        <a:buNone/>
                      </a:pPr>
                      <a:r>
                        <a:rPr lang="en-US" sz="2400" b="0" i="0" dirty="0">
                          <a:solidFill>
                            <a:srgbClr val="58585B"/>
                          </a:solidFill>
                          <a:effectLst/>
                          <a:latin typeface="CiscoSans"/>
                        </a:rPr>
                        <a:t>Used for simple tasks: transferring files and sharing printers</a:t>
                      </a:r>
                    </a:p>
                  </a:txBody>
                  <a:tcPr marL="121920" marR="121920" marT="60960" marB="60960"/>
                </a:tc>
                <a:tc>
                  <a:txBody>
                    <a:bodyPr/>
                    <a:lstStyle/>
                    <a:p>
                      <a:r>
                        <a:rPr lang="en-US" sz="1900" b="0" i="0" kern="1200" dirty="0">
                          <a:solidFill>
                            <a:schemeClr val="dk1"/>
                          </a:solidFill>
                          <a:effectLst/>
                          <a:latin typeface="+mn-lt"/>
                          <a:ea typeface="+mn-ea"/>
                          <a:cs typeface="+mn-cs"/>
                        </a:rPr>
                        <a:t>Slower</a:t>
                      </a:r>
                      <a:r>
                        <a:rPr lang="en-US" sz="1900" b="0" i="0" kern="1200" baseline="0" dirty="0">
                          <a:solidFill>
                            <a:schemeClr val="dk1"/>
                          </a:solidFill>
                          <a:effectLst/>
                          <a:latin typeface="+mn-lt"/>
                          <a:ea typeface="+mn-ea"/>
                          <a:cs typeface="+mn-cs"/>
                        </a:rPr>
                        <a:t> </a:t>
                      </a:r>
                      <a:r>
                        <a:rPr lang="en-US" sz="1900" b="0" i="0" kern="1200" dirty="0">
                          <a:solidFill>
                            <a:schemeClr val="dk1"/>
                          </a:solidFill>
                          <a:effectLst/>
                          <a:latin typeface="+mn-lt"/>
                          <a:ea typeface="+mn-ea"/>
                          <a:cs typeface="+mn-cs"/>
                        </a:rPr>
                        <a:t>performance</a:t>
                      </a:r>
                      <a:endParaRPr lang="en-US" sz="2400" dirty="0"/>
                    </a:p>
                  </a:txBody>
                  <a:tcPr marL="121920" marR="121920" marT="60960" marB="60960"/>
                </a:tc>
                <a:extLst>
                  <a:ext uri="{0D108BD9-81ED-4DB2-BD59-A6C34878D82A}">
                    <a16:rowId xmlns:a16="http://schemas.microsoft.com/office/drawing/2014/main" val="10004"/>
                  </a:ext>
                </a:extLst>
              </a:tr>
            </a:tbl>
          </a:graphicData>
        </a:graphic>
      </p:graphicFrame>
    </p:spTree>
    <p:custDataLst>
      <p:tags r:id="rId1"/>
    </p:custDataLst>
    <p:extLst>
      <p:ext uri="{BB962C8B-B14F-4D97-AF65-F5344CB8AC3E}">
        <p14:creationId xmlns:p14="http://schemas.microsoft.com/office/powerpoint/2010/main" val="433941454"/>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3584</Words>
  <Application>Microsoft Office PowerPoint</Application>
  <PresentationFormat>Widescreen</PresentationFormat>
  <Paragraphs>574</Paragraphs>
  <Slides>52</Slides>
  <Notes>52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Calibri Light</vt:lpstr>
      <vt:lpstr>CiscoSans</vt:lpstr>
      <vt:lpstr>Wingdings</vt:lpstr>
      <vt:lpstr>Office Theme</vt:lpstr>
      <vt:lpstr>Module 1: Networking Today</vt:lpstr>
      <vt:lpstr>Module Objectives</vt:lpstr>
      <vt:lpstr>1.1 Networks Affect Our Lives</vt:lpstr>
      <vt:lpstr>PowerPoint Presentation</vt:lpstr>
      <vt:lpstr>Video – The Cisco Networking Academy Learning Experience</vt:lpstr>
      <vt:lpstr>Networking Today No Boundaries</vt:lpstr>
      <vt:lpstr>1.2 Network Components</vt:lpstr>
      <vt:lpstr>Network Components Host Roles</vt:lpstr>
      <vt:lpstr>Network Components Peer-to-Peer</vt:lpstr>
      <vt:lpstr>Network Components End Devices</vt:lpstr>
      <vt:lpstr>Network Components Intermediary Network Devices</vt:lpstr>
      <vt:lpstr>Network Components Network Media</vt:lpstr>
      <vt:lpstr>1.3 Network Representations and Topologies</vt:lpstr>
      <vt:lpstr>Network Representations and Topologies Network Representations</vt:lpstr>
      <vt:lpstr>Network Representations and Topologies Topology Diagrams</vt:lpstr>
      <vt:lpstr>1.4 Common Types of Networks</vt:lpstr>
      <vt:lpstr>Common Types of Networks Networks of Many Sizes</vt:lpstr>
      <vt:lpstr>Common Types of Networks LANs and WANs</vt:lpstr>
      <vt:lpstr>Common Types of Networks  LANs and WANs (cont.)</vt:lpstr>
      <vt:lpstr>Common Types of Networks The Internet</vt:lpstr>
      <vt:lpstr>Common Types of Networks Intranets and Extranets</vt:lpstr>
      <vt:lpstr>1.5 Internet Connections</vt:lpstr>
      <vt:lpstr>Internet Connections Internet Access Technologies</vt:lpstr>
      <vt:lpstr>Internet Connections Home and Small Office Internet Connections</vt:lpstr>
      <vt:lpstr>Internet Connections Businesses Internet Connections</vt:lpstr>
      <vt:lpstr>Internet Connections The Converging Network</vt:lpstr>
      <vt:lpstr>Internet Connections The Converging Network (Cont.)</vt:lpstr>
      <vt:lpstr>Internet Connections Video – Download and Install Packet Tracer</vt:lpstr>
      <vt:lpstr>Internet Connections Video – Getting Started in Cisco Packet Tracer</vt:lpstr>
      <vt:lpstr>Internet Connections Packet Tracer – Network Representation</vt:lpstr>
      <vt:lpstr>1.6 Reliable Networks</vt:lpstr>
      <vt:lpstr>Reliable Network Network Architecture</vt:lpstr>
      <vt:lpstr>Reliable Network Fault Tolerance</vt:lpstr>
      <vt:lpstr>Reliable Network Scalability</vt:lpstr>
      <vt:lpstr>Reliable Network Quality of Service</vt:lpstr>
      <vt:lpstr>Reliable Network Network Security</vt:lpstr>
      <vt:lpstr>1.7 Network Trends</vt:lpstr>
      <vt:lpstr>Network Trends Recent Trends</vt:lpstr>
      <vt:lpstr>Network Trends Bring Your Own Device</vt:lpstr>
      <vt:lpstr>Network Trends Online Collaboration</vt:lpstr>
      <vt:lpstr>Network Trends Video Communication</vt:lpstr>
      <vt:lpstr>Network Trends Video – Cisco WebEx for Huddles</vt:lpstr>
      <vt:lpstr>Network Trends Cloud Computing</vt:lpstr>
      <vt:lpstr>Network Trends Cloud Computing (Cont.)</vt:lpstr>
      <vt:lpstr>Network Trends Technology Trends in the Home</vt:lpstr>
      <vt:lpstr>Network Trends Powerline Networking</vt:lpstr>
      <vt:lpstr>Network Trends Wireless Broadband</vt:lpstr>
      <vt:lpstr>1.8 Network Security</vt:lpstr>
      <vt:lpstr>Network Security Security Threats</vt:lpstr>
      <vt:lpstr>Network Security Security Threats (Cont.)</vt:lpstr>
      <vt:lpstr>Network Security Security Solutions</vt:lpstr>
      <vt:lpstr>Network Security Security Solutions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1: Networking Today</dc:title>
  <dc:creator>אלירן ברק</dc:creator>
  <cp:lastModifiedBy>אלירן ברק</cp:lastModifiedBy>
  <cp:revision>1</cp:revision>
  <dcterms:created xsi:type="dcterms:W3CDTF">2021-01-18T19:12:43Z</dcterms:created>
  <dcterms:modified xsi:type="dcterms:W3CDTF">2021-01-18T19:14:21Z</dcterms:modified>
</cp:coreProperties>
</file>

<file path=docProps/thumbnail.jpeg>
</file>